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8" r:id="rId4"/>
    <p:sldId id="269" r:id="rId5"/>
    <p:sldId id="270" r:id="rId6"/>
    <p:sldId id="274" r:id="rId7"/>
    <p:sldId id="258" r:id="rId8"/>
    <p:sldId id="259" r:id="rId9"/>
    <p:sldId id="260" r:id="rId10"/>
    <p:sldId id="262" r:id="rId11"/>
    <p:sldId id="263" r:id="rId12"/>
    <p:sldId id="264" r:id="rId13"/>
    <p:sldId id="275" r:id="rId14"/>
    <p:sldId id="265" r:id="rId15"/>
    <p:sldId id="266" r:id="rId16"/>
    <p:sldId id="271" r:id="rId17"/>
    <p:sldId id="272" r:id="rId18"/>
    <p:sldId id="276" r:id="rId19"/>
    <p:sldId id="273"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160" autoAdjust="0"/>
  </p:normalViewPr>
  <p:slideViewPr>
    <p:cSldViewPr>
      <p:cViewPr varScale="1">
        <p:scale>
          <a:sx n="61" d="100"/>
          <a:sy n="61" d="100"/>
        </p:scale>
        <p:origin x="-14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VSDMAIN-PC\Users\VSD%20Main\DATA\Research\Visitor%20Research\August2012_Enewslett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SDMAIN-PC\Users\VSD%20Main\DATA\Research\Visitor%20Research\August2012_Enewslett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SDMAIN-PC\Users\VSD%20Main\DATA\Research\Visitor%20Research\August2012_Enewslett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plotArea>
      <c:layout/>
      <c:pieChart>
        <c:varyColors val="1"/>
        <c:ser>
          <c:idx val="0"/>
          <c:order val="0"/>
          <c:dLbls>
            <c:txPr>
              <a:bodyPr/>
              <a:lstStyle/>
              <a:p>
                <a:pPr>
                  <a:defRPr sz="1000">
                    <a:solidFill>
                      <a:schemeClr val="tx2">
                        <a:lumMod val="50000"/>
                      </a:schemeClr>
                    </a:solidFill>
                  </a:defRPr>
                </a:pPr>
                <a:endParaRPr lang="en-US"/>
              </a:p>
            </c:txPr>
            <c:showVal val="1"/>
            <c:showLeaderLines val="1"/>
          </c:dLbls>
          <c:cat>
            <c:strRef>
              <c:f>Answers!$A$11:$B$20</c:f>
              <c:strCache>
                <c:ptCount val="10"/>
                <c:pt idx="0">
                  <c:v>The Landscape</c:v>
                </c:pt>
                <c:pt idx="1">
                  <c:v>The Food and Drink</c:v>
                </c:pt>
                <c:pt idx="2">
                  <c:v>The Wildlife</c:v>
                </c:pt>
                <c:pt idx="3">
                  <c:v>The Culture</c:v>
                </c:pt>
                <c:pt idx="4">
                  <c:v>The Beaches</c:v>
                </c:pt>
                <c:pt idx="5">
                  <c:v>The Heritage</c:v>
                </c:pt>
                <c:pt idx="6">
                  <c:v>The Attractions/Entertainment</c:v>
                </c:pt>
                <c:pt idx="7">
                  <c:v>The Sports/Activities</c:v>
                </c:pt>
                <c:pt idx="8">
                  <c:v>The Events</c:v>
                </c:pt>
                <c:pt idx="9">
                  <c:v>Other (please specify)</c:v>
                </c:pt>
              </c:strCache>
            </c:strRef>
          </c:cat>
          <c:val>
            <c:numRef>
              <c:f>Answers!$C$11:$C$20</c:f>
              <c:numCache>
                <c:formatCode>0.0%</c:formatCode>
                <c:ptCount val="10"/>
                <c:pt idx="0">
                  <c:v>0.86000000000000065</c:v>
                </c:pt>
                <c:pt idx="1">
                  <c:v>0.70000000000000062</c:v>
                </c:pt>
                <c:pt idx="2">
                  <c:v>0.42300000000000032</c:v>
                </c:pt>
                <c:pt idx="3">
                  <c:v>0.36400000000000032</c:v>
                </c:pt>
                <c:pt idx="4">
                  <c:v>0.34400000000000042</c:v>
                </c:pt>
                <c:pt idx="5">
                  <c:v>0.27</c:v>
                </c:pt>
                <c:pt idx="6">
                  <c:v>0.21500000000000019</c:v>
                </c:pt>
                <c:pt idx="7">
                  <c:v>0.15800000000000022</c:v>
                </c:pt>
                <c:pt idx="8">
                  <c:v>0.10300000000000002</c:v>
                </c:pt>
                <c:pt idx="9">
                  <c:v>4.2000000000000065E-2</c:v>
                </c:pt>
              </c:numCache>
            </c:numRef>
          </c:val>
        </c:ser>
        <c:firstSliceAng val="0"/>
      </c:pieChart>
    </c:plotArea>
    <c:legend>
      <c:legendPos val="r"/>
      <c:layout>
        <c:manualLayout>
          <c:xMode val="edge"/>
          <c:yMode val="edge"/>
          <c:x val="0.61782832701467993"/>
          <c:y val="6.2441352861980312E-2"/>
          <c:w val="0.36806232554264168"/>
          <c:h val="0.87511729427603935"/>
        </c:manualLayout>
      </c:layout>
      <c:txPr>
        <a:bodyPr/>
        <a:lstStyle/>
        <a:p>
          <a:pPr>
            <a:defRPr sz="800">
              <a:solidFill>
                <a:schemeClr val="tx2">
                  <a:lumMod val="50000"/>
                </a:schemeClr>
              </a:solidFill>
            </a:defRPr>
          </a:pPr>
          <a:endParaRPr lang="en-US"/>
        </a:p>
      </c:txPr>
    </c:legend>
    <c:plotVisOnly val="1"/>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plotArea>
      <c:layout/>
      <c:pieChart>
        <c:varyColors val="1"/>
        <c:ser>
          <c:idx val="0"/>
          <c:order val="0"/>
          <c:dLbls>
            <c:txPr>
              <a:bodyPr/>
              <a:lstStyle/>
              <a:p>
                <a:pPr>
                  <a:defRPr sz="1000">
                    <a:solidFill>
                      <a:schemeClr val="tx2">
                        <a:lumMod val="50000"/>
                      </a:schemeClr>
                    </a:solidFill>
                  </a:defRPr>
                </a:pPr>
                <a:endParaRPr lang="en-US"/>
              </a:p>
            </c:txPr>
            <c:showVal val="1"/>
            <c:showLeaderLines val="1"/>
          </c:dLbls>
          <c:cat>
            <c:strRef>
              <c:f>Answers!$A$52:$B$55</c:f>
              <c:strCache>
                <c:ptCount val="4"/>
                <c:pt idx="0">
                  <c:v>Within the last month</c:v>
                </c:pt>
                <c:pt idx="1">
                  <c:v>2-6 months ago</c:v>
                </c:pt>
                <c:pt idx="2">
                  <c:v>6-12 months ago</c:v>
                </c:pt>
                <c:pt idx="3">
                  <c:v>More than a year ago</c:v>
                </c:pt>
              </c:strCache>
            </c:strRef>
          </c:cat>
          <c:val>
            <c:numRef>
              <c:f>Answers!$C$52:$C$55</c:f>
              <c:numCache>
                <c:formatCode>0.0%</c:formatCode>
                <c:ptCount val="4"/>
                <c:pt idx="0">
                  <c:v>0.193</c:v>
                </c:pt>
                <c:pt idx="1">
                  <c:v>0.504</c:v>
                </c:pt>
                <c:pt idx="2">
                  <c:v>0.25</c:v>
                </c:pt>
                <c:pt idx="3">
                  <c:v>5.3000000000000012E-2</c:v>
                </c:pt>
              </c:numCache>
            </c:numRef>
          </c:val>
        </c:ser>
        <c:firstSliceAng val="0"/>
      </c:pieChart>
    </c:plotArea>
    <c:legend>
      <c:legendPos val="r"/>
      <c:layout>
        <c:manualLayout>
          <c:xMode val="edge"/>
          <c:yMode val="edge"/>
          <c:x val="0.60789020122484838"/>
          <c:y val="5.3216470113181646E-2"/>
          <c:w val="0.34438496812028513"/>
          <c:h val="0.70892602225626777"/>
        </c:manualLayout>
      </c:layout>
      <c:txPr>
        <a:bodyPr/>
        <a:lstStyle/>
        <a:p>
          <a:pPr>
            <a:defRPr sz="800">
              <a:solidFill>
                <a:schemeClr val="tx2">
                  <a:lumMod val="50000"/>
                </a:schemeClr>
              </a:solidFill>
            </a:defRPr>
          </a:pPr>
          <a:endParaRPr lang="en-US"/>
        </a:p>
      </c:txPr>
    </c:legend>
    <c:plotVisOnly val="1"/>
  </c:chart>
  <c:spPr>
    <a:ln>
      <a:no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GB"/>
  <c:chart>
    <c:plotArea>
      <c:layout/>
      <c:pieChart>
        <c:varyColors val="1"/>
        <c:ser>
          <c:idx val="0"/>
          <c:order val="0"/>
          <c:dLbls>
            <c:txPr>
              <a:bodyPr/>
              <a:lstStyle/>
              <a:p>
                <a:pPr>
                  <a:defRPr sz="1000">
                    <a:solidFill>
                      <a:schemeClr val="tx2">
                        <a:lumMod val="50000"/>
                      </a:schemeClr>
                    </a:solidFill>
                  </a:defRPr>
                </a:pPr>
                <a:endParaRPr lang="en-US"/>
              </a:p>
            </c:txPr>
            <c:showVal val="1"/>
            <c:showLeaderLines val="1"/>
          </c:dLbls>
          <c:cat>
            <c:strRef>
              <c:f>Answers!$A$61:$B$65</c:f>
              <c:strCache>
                <c:ptCount val="5"/>
                <c:pt idx="0">
                  <c:v>B and B</c:v>
                </c:pt>
                <c:pt idx="1">
                  <c:v>Self-Catering</c:v>
                </c:pt>
                <c:pt idx="2">
                  <c:v>Hotel</c:v>
                </c:pt>
                <c:pt idx="3">
                  <c:v>Campsite</c:v>
                </c:pt>
                <c:pt idx="4">
                  <c:v>Caravan Park</c:v>
                </c:pt>
              </c:strCache>
            </c:strRef>
          </c:cat>
          <c:val>
            <c:numRef>
              <c:f>Answers!$C$61:$C$65</c:f>
              <c:numCache>
                <c:formatCode>0.0%</c:formatCode>
                <c:ptCount val="5"/>
                <c:pt idx="0">
                  <c:v>0.16600000000000001</c:v>
                </c:pt>
                <c:pt idx="1">
                  <c:v>0.34</c:v>
                </c:pt>
                <c:pt idx="2">
                  <c:v>0.20300000000000001</c:v>
                </c:pt>
                <c:pt idx="3">
                  <c:v>9.4000000000000028E-2</c:v>
                </c:pt>
                <c:pt idx="4">
                  <c:v>0.19800000000000001</c:v>
                </c:pt>
              </c:numCache>
            </c:numRef>
          </c:val>
        </c:ser>
        <c:firstSliceAng val="0"/>
      </c:pieChart>
    </c:plotArea>
    <c:legend>
      <c:legendPos val="r"/>
      <c:layout>
        <c:manualLayout>
          <c:xMode val="edge"/>
          <c:yMode val="edge"/>
          <c:x val="0.66059864391951184"/>
          <c:y val="0.24904017206182613"/>
          <c:w val="0.20081401630755619"/>
          <c:h val="0.40676166189867824"/>
        </c:manualLayout>
      </c:layout>
      <c:txPr>
        <a:bodyPr/>
        <a:lstStyle/>
        <a:p>
          <a:pPr>
            <a:defRPr sz="800">
              <a:solidFill>
                <a:schemeClr val="tx2">
                  <a:lumMod val="50000"/>
                </a:schemeClr>
              </a:solidFill>
            </a:defRPr>
          </a:pPr>
          <a:endParaRPr lang="en-US"/>
        </a:p>
      </c:txPr>
    </c:legend>
    <c:plotVisOnly val="1"/>
  </c:chart>
  <c:spPr>
    <a:ln>
      <a:noFill/>
    </a:ln>
  </c:sp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1E999A-22E3-4A6B-8B5E-4C06A99AA1CD}" type="datetimeFigureOut">
              <a:rPr lang="en-GB" smtClean="0"/>
              <a:pPr/>
              <a:t>07/11/2012</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7B32F4-9232-4113-A62C-551F54C54D56}"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 start with I thought you would be interested in</a:t>
            </a:r>
            <a:r>
              <a:rPr lang="en-GB" baseline="0" dirty="0" smtClean="0"/>
              <a:t> some recent research we have undertaken with visitors to South Devon.  We wanted to find out why people come to the region and what they do once they are here – which I think is particularly relevant when looking at the Exe Estuary Trail and the benefits to tourism that it will bring.</a:t>
            </a:r>
          </a:p>
          <a:p>
            <a:endParaRPr lang="en-GB" baseline="0" dirty="0" smtClean="0"/>
          </a:p>
          <a:p>
            <a:r>
              <a:rPr lang="en-GB" baseline="0" dirty="0" smtClean="0"/>
              <a:t>Businesses in Dawlish and the surrounding area will of course be interested in how they can benefit from the visitors the trail will bring.  By looking at what draws people here you can see that the landscape and wildlife score very highly and Food and Drink is a big driver as well.  </a:t>
            </a:r>
          </a:p>
          <a:p>
            <a:endParaRPr lang="en-GB" baseline="0" dirty="0" smtClean="0"/>
          </a:p>
          <a:p>
            <a:r>
              <a:rPr lang="en-GB" baseline="0" dirty="0" smtClean="0"/>
              <a:t>You can also see the types of accommodation that people are using when they visit – with Self-Catering being the most popular and Caravan Parks and Hotels coming in close.</a:t>
            </a:r>
          </a:p>
          <a:p>
            <a:endParaRPr lang="en-GB" baseline="0" dirty="0" smtClean="0"/>
          </a:p>
          <a:p>
            <a:r>
              <a:rPr lang="en-GB" baseline="0" dirty="0" smtClean="0"/>
              <a:t>Whilst sports and activities scores less well in regards to what appealed to them about the area when booking their holiday a look at what people are looking at on the VSD website in relation to activities shows the types of things people are interested in in the area.</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3</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What’s even more effective however</a:t>
            </a:r>
            <a:r>
              <a:rPr lang="en-GB" baseline="0" dirty="0" smtClean="0"/>
              <a:t> is to monitor if people are talking about the trail online.  For example – this person here says Finally clean and dry after falling off my bike on the Camel Trail – ‘Now to the pub and log fire!’ </a:t>
            </a:r>
          </a:p>
          <a:p>
            <a:endParaRPr lang="en-GB" baseline="0" dirty="0" smtClean="0"/>
          </a:p>
          <a:p>
            <a:r>
              <a:rPr lang="en-GB" baseline="0" dirty="0" smtClean="0"/>
              <a:t>If you were owned a pub with a log fire in Dawlish here is a great opportunity to re-tweet this message suggesting they come and enjoy a pint in front of you log fire.  This message then not only goes to that individual but is seem by anyone looking on twitter for information about the trail.  </a:t>
            </a:r>
          </a:p>
          <a:p>
            <a:endParaRPr lang="en-GB" baseline="0" dirty="0" smtClean="0"/>
          </a:p>
          <a:p>
            <a:r>
              <a:rPr lang="en-GB" baseline="0" dirty="0" smtClean="0"/>
              <a:t>A tweet here refers to everyone meeting at the car park for the Camel Trail – if you own the refreshment stall in that carpark – what better opportunity to invite them to visit?!</a:t>
            </a:r>
          </a:p>
          <a:p>
            <a:endParaRPr lang="en-GB" baseline="0" dirty="0" smtClean="0"/>
          </a:p>
          <a:p>
            <a:r>
              <a:rPr lang="en-GB" baseline="0" dirty="0" smtClean="0"/>
              <a:t>On somewhere like Twitter you have an engaged, active audience looking to talk – making sure you’re part of the conversation can only help drive business to you.</a:t>
            </a:r>
          </a:p>
          <a:p>
            <a:endParaRPr lang="en-GB" dirty="0" smtClean="0"/>
          </a:p>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3A7B32F4-9232-4113-A62C-551F54C54D56}" type="slidenum">
              <a:rPr lang="en-GB" smtClean="0"/>
              <a:pPr/>
              <a:t>12</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second area I wanted to </a:t>
            </a:r>
            <a:r>
              <a:rPr lang="en-GB" baseline="0" dirty="0" smtClean="0"/>
              <a:t>talk about was events.  Whilst our research shows that people do not come to a region because of the events, our website shows that when people are coming they are interested to see what is on and take part in events and festivals whilst they are here.  And it is these events that determine where they visit.</a:t>
            </a:r>
          </a:p>
          <a:p>
            <a:endParaRPr lang="en-GB" baseline="0" dirty="0" smtClean="0"/>
          </a:p>
          <a:p>
            <a:r>
              <a:rPr lang="en-GB" baseline="0" dirty="0" smtClean="0"/>
              <a:t>By being a destination on the trail Dawlish will become associated with cycling – and I’m sure you have discussed this already – but embracing this and developing events around this can only help drive visitors, and ultimately income, to the area.</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13</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Here’s just an example of a cycling festival already in existence.</a:t>
            </a:r>
            <a:r>
              <a:rPr lang="en-GB" baseline="0" dirty="0" smtClean="0"/>
              <a:t>  Abergavenny have created a whole weekend of events around cycling with races, a family festival and parades.  They include a where to stay section which is driving business to accommodation providers in the area and other businesses can get involved with the various events taking place.   Events such as this help to make an area a destination.</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14</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By working together to build</a:t>
            </a:r>
            <a:r>
              <a:rPr lang="en-GB" baseline="0" dirty="0" smtClean="0"/>
              <a:t> yourselves into a cycling destination this would raise your profile.  Visit South Devon has sections of the site dedicated to cycling and we would feature you of course.</a:t>
            </a:r>
          </a:p>
          <a:p>
            <a:endParaRPr lang="en-GB" baseline="0" dirty="0" smtClean="0"/>
          </a:p>
          <a:p>
            <a:r>
              <a:rPr lang="en-GB" dirty="0" smtClean="0"/>
              <a:t>Working</a:t>
            </a:r>
            <a:r>
              <a:rPr lang="en-GB" baseline="0" dirty="0" smtClean="0"/>
              <a:t> together is key – thinking about what people are going to be looking for after a long day of cycling....</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15</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It might be a bed</a:t>
            </a:r>
            <a:r>
              <a:rPr lang="en-GB" baseline="0" dirty="0" smtClean="0"/>
              <a:t> for the night!</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16</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Or somewhere to refresh</a:t>
            </a:r>
            <a:r>
              <a:rPr lang="en-GB" baseline="0" dirty="0" smtClean="0"/>
              <a:t> and enjoy the view......</a:t>
            </a:r>
          </a:p>
          <a:p>
            <a:endParaRPr lang="en-GB" baseline="0" dirty="0" smtClean="0"/>
          </a:p>
          <a:p>
            <a:r>
              <a:rPr lang="en-GB" baseline="0" dirty="0" smtClean="0"/>
              <a:t>What can your business offer this audience?  It may not be obvious....but be creative!</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17</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local chemist doesn’t need to miss out for example!</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18</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 this</a:t>
            </a:r>
            <a:r>
              <a:rPr lang="en-GB" baseline="0" dirty="0" smtClean="0"/>
              <a:t> is all very well but how can Visit South Devon help – other than my thoughts today....</a:t>
            </a:r>
          </a:p>
          <a:p>
            <a:endParaRPr lang="en-GB" baseline="0" dirty="0" smtClean="0"/>
          </a:p>
          <a:p>
            <a:r>
              <a:rPr lang="en-GB" baseline="0" dirty="0" smtClean="0"/>
              <a:t>Well – we’re always looking for events to support and get involved in.  We focus on achieving national coverage for the region so make sure you talk to us about your plans and maybe we can get involved and help you get the message out there.</a:t>
            </a:r>
          </a:p>
          <a:p>
            <a:endParaRPr lang="en-GB" baseline="0" dirty="0" smtClean="0"/>
          </a:p>
          <a:p>
            <a:r>
              <a:rPr lang="en-GB" baseline="0" dirty="0" smtClean="0"/>
              <a:t>Our website has over 320,000 visits a year and we’d be happy to build a section that focuses on the Exe Estuary and the section within South Devon.  And we communicate regularly with over 22,000 people interested in the area and what is going on.</a:t>
            </a:r>
          </a:p>
          <a:p>
            <a:endParaRPr lang="en-GB" baseline="0" dirty="0" smtClean="0"/>
          </a:p>
          <a:p>
            <a:r>
              <a:rPr lang="en-GB" baseline="0" dirty="0" smtClean="0"/>
              <a:t>We’d like to support you where we can so make sure you let us know what’s going on.</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After</a:t>
            </a:r>
            <a:r>
              <a:rPr lang="en-GB" baseline="0" dirty="0" smtClean="0"/>
              <a:t> the home page we see lots of interest in people looking for things to do and festival and events.</a:t>
            </a:r>
          </a:p>
          <a:p>
            <a:endParaRPr lang="en-GB" baseline="0" dirty="0" smtClean="0"/>
          </a:p>
          <a:p>
            <a:r>
              <a:rPr lang="en-GB" baseline="0" dirty="0" smtClean="0"/>
              <a:t>Another interesting point – which I will come back to later – is people searching for maps of South Devon.</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4</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When looking more specifically at the activities that people are</a:t>
            </a:r>
            <a:r>
              <a:rPr lang="en-GB" baseline="0" dirty="0" smtClean="0"/>
              <a:t> interested in on our site cycling comes out top by quite a bit – with walking as the second most popular.  </a:t>
            </a:r>
          </a:p>
          <a:p>
            <a:endParaRPr lang="en-GB" baseline="0" dirty="0" smtClean="0"/>
          </a:p>
          <a:p>
            <a:r>
              <a:rPr lang="en-GB" baseline="0" dirty="0" smtClean="0"/>
              <a:t>This shows there is a real interest in these past times and people are looking for information  about them when planning a visit here.</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5</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now wanted to talk about some interesting ways</a:t>
            </a:r>
            <a:r>
              <a:rPr lang="en-GB" baseline="0" dirty="0" smtClean="0"/>
              <a:t> businesses have worked to benefit from having something like the Exe Estuary Trail ending within their locality.  How they have embraced the opportunity to gain from it’s popularity.</a:t>
            </a:r>
          </a:p>
          <a:p>
            <a:endParaRPr lang="en-GB" baseline="0" dirty="0" smtClean="0"/>
          </a:p>
          <a:p>
            <a:r>
              <a:rPr lang="en-GB" baseline="0" dirty="0" smtClean="0"/>
              <a:t>Our research shows us – as can be expected – that the internet is the key resource for people when planning a visit.</a:t>
            </a:r>
          </a:p>
          <a:p>
            <a:endParaRPr lang="en-GB" baseline="0" dirty="0" smtClean="0"/>
          </a:p>
          <a:p>
            <a:r>
              <a:rPr lang="en-GB" baseline="0" dirty="0" smtClean="0"/>
              <a:t>There are various things that tourism business within Dawlish and the surround could be doing to attract this traffic – and here are just some examples....</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6</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shows a results page for a simple Google search for</a:t>
            </a:r>
            <a:r>
              <a:rPr lang="en-GB" baseline="0" dirty="0" smtClean="0"/>
              <a:t> ‘The Camel Trail’ in Cornwall.  Of course the first few listings show information on the trail however, what is interesting to note is two listings I have highlighted.  These are businesses that are nothing to do with the Camel Trail in regards to information about it but are located close by.  </a:t>
            </a:r>
          </a:p>
          <a:p>
            <a:endParaRPr lang="en-GB" baseline="0" dirty="0" smtClean="0"/>
          </a:p>
          <a:p>
            <a:r>
              <a:rPr lang="en-GB" baseline="0" dirty="0" smtClean="0"/>
              <a:t>By clever use of wording in their copy they have ensured that they are showing when people are looking for information on the trail – people that are likely to be considering hiring a bike or maybe enjoying some wine once they’ve reached their destination!  We already know that food and drink is a big consideration for people visiting an area.</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7</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Another example is</a:t>
            </a:r>
            <a:r>
              <a:rPr lang="en-GB" baseline="0" dirty="0" smtClean="0"/>
              <a:t> this one – these results are from searching ‘padstow cycle trail’– here we see a business that has incorporated the name of the trail into their web address.</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8</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When you click through</a:t>
            </a:r>
            <a:r>
              <a:rPr lang="en-GB" baseline="0" dirty="0" smtClean="0"/>
              <a:t> on the link you’ll see that in fact the cottage is called something else entirely.  By using the web address and incorporating the camel trail into their web content they are ensuring that people find their business when people are planning a visit to the trail.</a:t>
            </a:r>
          </a:p>
          <a:p>
            <a:endParaRPr lang="en-GB" baseline="0" dirty="0" smtClean="0"/>
          </a:p>
        </p:txBody>
      </p:sp>
      <p:sp>
        <p:nvSpPr>
          <p:cNvPr id="4" name="Slide Number Placeholder 3"/>
          <p:cNvSpPr>
            <a:spLocks noGrp="1"/>
          </p:cNvSpPr>
          <p:nvPr>
            <p:ph type="sldNum" sz="quarter" idx="10"/>
          </p:nvPr>
        </p:nvSpPr>
        <p:spPr/>
        <p:txBody>
          <a:bodyPr/>
          <a:lstStyle/>
          <a:p>
            <a:fld id="{3A7B32F4-9232-4113-A62C-551F54C54D56}" type="slidenum">
              <a:rPr lang="en-GB" smtClean="0"/>
              <a:pPr/>
              <a:t>9</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Here’s another interesting idea – I mentioned earlier about how searching for a map of South Devon is one of the biggest drivers to our site.  We see that people then stay on our site, once they’ve found the map, to look at other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When you look at the images once you have searched for the Camel Trail in Google one of the best maps is shown here – clicking through to the site to get a copy of the map shows us that this is actually on a bike hire website.  Again – driving interested people to their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So business within Dawlish should be thinking along these lines in regards to benefitting from online search for the Exe Estuary trail.  How can you be a part of the landscape online when people are researching the trail?</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10</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Another key element to consider</a:t>
            </a:r>
            <a:r>
              <a:rPr lang="en-GB" baseline="0" dirty="0" smtClean="0"/>
              <a:t> is interaction online – not just information giving.  Visit South Devon has over 8,000 followers through social media – we monitor conversations online and interact daily – this increases awareness of us and drives traffic to our site.</a:t>
            </a:r>
          </a:p>
          <a:p>
            <a:endParaRPr lang="en-GB" baseline="0" dirty="0" smtClean="0"/>
          </a:p>
          <a:p>
            <a:r>
              <a:rPr lang="en-GB" baseline="0" dirty="0" smtClean="0"/>
              <a:t>Taking a look at twitter and again considering The Camel Trail – we can see that people have cottoned onto this and used it to their advantage.  This company here have named their handle @TheCamelTrail – this means they instantly appear when anyone searches for information on Twitter in regards to the trail – promoting their business. </a:t>
            </a:r>
            <a:endParaRPr lang="en-GB" dirty="0"/>
          </a:p>
        </p:txBody>
      </p:sp>
      <p:sp>
        <p:nvSpPr>
          <p:cNvPr id="4" name="Slide Number Placeholder 3"/>
          <p:cNvSpPr>
            <a:spLocks noGrp="1"/>
          </p:cNvSpPr>
          <p:nvPr>
            <p:ph type="sldNum" sz="quarter" idx="10"/>
          </p:nvPr>
        </p:nvSpPr>
        <p:spPr/>
        <p:txBody>
          <a:bodyPr/>
          <a:lstStyle/>
          <a:p>
            <a:fld id="{3A7B32F4-9232-4113-A62C-551F54C54D56}" type="slidenum">
              <a:rPr lang="en-GB" smtClean="0"/>
              <a:pPr/>
              <a:t>11</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818185-DB25-402F-A7C3-83C10F385D30}" type="datetimeFigureOut">
              <a:rPr lang="en-GB" smtClean="0"/>
              <a:pPr/>
              <a:t>07/11/2012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D78913-E006-4E4C-8D8F-A2A793DD27AF}"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818185-DB25-402F-A7C3-83C10F385D30}" type="datetimeFigureOut">
              <a:rPr lang="en-GB" smtClean="0"/>
              <a:pPr/>
              <a:t>07/11/2012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78913-E006-4E4C-8D8F-A2A793DD27AF}" type="slidenum">
              <a:rPr lang="en-GB" smtClean="0"/>
              <a:pPr/>
              <a:t>‹#›</a:t>
            </a:fld>
            <a:endParaRPr lang="en-GB" dirty="0"/>
          </a:p>
        </p:txBody>
      </p:sp>
      <p:pic>
        <p:nvPicPr>
          <p:cNvPr id="7" name="Picture 6" descr="VSD_ID_smaller.jpg"/>
          <p:cNvPicPr>
            <a:picLocks noChangeAspect="1"/>
          </p:cNvPicPr>
          <p:nvPr userDrawn="1"/>
        </p:nvPicPr>
        <p:blipFill>
          <a:blip r:embed="rId13" cstate="print"/>
          <a:stretch>
            <a:fillRect/>
          </a:stretch>
        </p:blipFill>
        <p:spPr>
          <a:xfrm>
            <a:off x="179512" y="188639"/>
            <a:ext cx="864096" cy="11031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image" Target="../media/image26.png"/><Relationship Id="rId2" Type="http://schemas.openxmlformats.org/officeDocument/2006/relationships/notesSlide" Target="../notesSlides/notesSlide17.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www.dailystar.co.uk/" TargetMode="External"/><Relationship Id="rId11" Type="http://schemas.openxmlformats.org/officeDocument/2006/relationships/image" Target="../media/image25.jpeg"/><Relationship Id="rId5" Type="http://schemas.openxmlformats.org/officeDocument/2006/relationships/image" Target="../media/image21.png"/><Relationship Id="rId15" Type="http://schemas.openxmlformats.org/officeDocument/2006/relationships/image" Target="../media/image29.png"/><Relationship Id="rId10" Type="http://schemas.openxmlformats.org/officeDocument/2006/relationships/image" Target="../media/image24.gif"/><Relationship Id="rId4" Type="http://schemas.openxmlformats.org/officeDocument/2006/relationships/image" Target="../media/image20.png"/><Relationship Id="rId9" Type="http://schemas.openxmlformats.org/officeDocument/2006/relationships/hyperlink" Target="http://www.thetimes.co.uk/tto/news/" TargetMode="External"/><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6000" dirty="0" smtClean="0">
                <a:solidFill>
                  <a:schemeClr val="tx2">
                    <a:lumMod val="75000"/>
                  </a:schemeClr>
                </a:solidFill>
                <a:latin typeface="Hand Of Sean" pitchFamily="2" charset="-128"/>
                <a:ea typeface="Hand Of Sean" pitchFamily="2" charset="-128"/>
              </a:rPr>
              <a:t>Stephanie Cherrett</a:t>
            </a:r>
            <a:br>
              <a:rPr lang="en-GB" sz="6000" dirty="0" smtClean="0">
                <a:solidFill>
                  <a:schemeClr val="tx2">
                    <a:lumMod val="75000"/>
                  </a:schemeClr>
                </a:solidFill>
                <a:latin typeface="Hand Of Sean" pitchFamily="2" charset="-128"/>
                <a:ea typeface="Hand Of Sean" pitchFamily="2" charset="-128"/>
              </a:rPr>
            </a:br>
            <a:r>
              <a:rPr lang="en-GB" dirty="0" smtClean="0">
                <a:solidFill>
                  <a:schemeClr val="tx2">
                    <a:lumMod val="75000"/>
                  </a:schemeClr>
                </a:solidFill>
                <a:latin typeface="Hand Of Sean" pitchFamily="2" charset="-128"/>
                <a:ea typeface="Hand Of Sean" pitchFamily="2" charset="-128"/>
              </a:rPr>
              <a:t/>
            </a:r>
            <a:br>
              <a:rPr lang="en-GB" dirty="0" smtClean="0">
                <a:solidFill>
                  <a:schemeClr val="tx2">
                    <a:lumMod val="75000"/>
                  </a:schemeClr>
                </a:solidFill>
                <a:latin typeface="Hand Of Sean" pitchFamily="2" charset="-128"/>
                <a:ea typeface="Hand Of Sean" pitchFamily="2" charset="-128"/>
              </a:rPr>
            </a:br>
            <a:r>
              <a:rPr lang="en-GB" dirty="0" smtClean="0">
                <a:solidFill>
                  <a:schemeClr val="tx2">
                    <a:lumMod val="75000"/>
                  </a:schemeClr>
                </a:solidFill>
                <a:latin typeface="Hand Of Sean" pitchFamily="2" charset="-128"/>
                <a:ea typeface="Hand Of Sean" pitchFamily="2" charset="-128"/>
              </a:rPr>
              <a:t>Visit South Devon</a:t>
            </a:r>
            <a:endParaRPr lang="en-GB" dirty="0">
              <a:solidFill>
                <a:schemeClr val="tx2">
                  <a:lumMod val="75000"/>
                </a:schemeClr>
              </a:solidFill>
              <a:latin typeface="Hand Of Sean" pitchFamily="2" charset="-128"/>
              <a:ea typeface="Hand Of Sean" pitchFamily="2"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New Picture (2).bmp"/>
          <p:cNvPicPr>
            <a:picLocks noGrp="1" noChangeAspect="1"/>
          </p:cNvPicPr>
          <p:nvPr>
            <p:ph idx="1"/>
          </p:nvPr>
        </p:nvPicPr>
        <p:blipFill>
          <a:blip r:embed="rId3" cstate="print"/>
          <a:stretch>
            <a:fillRect/>
          </a:stretch>
        </p:blipFill>
        <p:spPr>
          <a:xfrm>
            <a:off x="1115616" y="332656"/>
            <a:ext cx="7107438" cy="5112568"/>
          </a:xfrm>
        </p:spPr>
      </p:pic>
      <p:pic>
        <p:nvPicPr>
          <p:cNvPr id="5" name="Picture 4" descr="New Picture (37).bmp"/>
          <p:cNvPicPr>
            <a:picLocks noChangeAspect="1"/>
          </p:cNvPicPr>
          <p:nvPr/>
        </p:nvPicPr>
        <p:blipFill>
          <a:blip r:embed="rId4" cstate="print"/>
          <a:stretch>
            <a:fillRect/>
          </a:stretch>
        </p:blipFill>
        <p:spPr>
          <a:xfrm>
            <a:off x="467544" y="2708920"/>
            <a:ext cx="3337581" cy="3583634"/>
          </a:xfrm>
          <a:prstGeom prst="rect">
            <a:avLst/>
          </a:prstGeom>
        </p:spPr>
      </p:pic>
      <p:cxnSp>
        <p:nvCxnSpPr>
          <p:cNvPr id="8" name="Straight Connector 7"/>
          <p:cNvCxnSpPr/>
          <p:nvPr/>
        </p:nvCxnSpPr>
        <p:spPr>
          <a:xfrm flipH="1">
            <a:off x="2483768" y="1988840"/>
            <a:ext cx="4176464"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779912" y="2492896"/>
            <a:ext cx="3456384" cy="29523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67944" y="5733256"/>
            <a:ext cx="2448272" cy="369332"/>
          </a:xfrm>
          <a:prstGeom prst="rect">
            <a:avLst/>
          </a:prstGeom>
        </p:spPr>
        <p:txBody>
          <a:bodyPr wrap="square">
            <a:spAutoFit/>
          </a:bodyPr>
          <a:lstStyle/>
          <a:p>
            <a:r>
              <a:rPr lang="en-GB" dirty="0" smtClean="0">
                <a:ln>
                  <a:solidFill>
                    <a:schemeClr val="tx2"/>
                  </a:solidFill>
                </a:ln>
                <a:solidFill>
                  <a:schemeClr val="accent1">
                    <a:lumMod val="50000"/>
                  </a:schemeClr>
                </a:solidFill>
              </a:rPr>
              <a:t>trailbikehire.co.uk</a:t>
            </a:r>
            <a:endParaRPr lang="en-GB" dirty="0">
              <a:ln>
                <a:solidFill>
                  <a:schemeClr val="tx2"/>
                </a:solidFill>
              </a:ln>
              <a:solidFill>
                <a:schemeClr val="accent1">
                  <a:lumMod val="5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New Picture (33).bmp"/>
          <p:cNvPicPr>
            <a:picLocks noGrp="1" noChangeAspect="1"/>
          </p:cNvPicPr>
          <p:nvPr>
            <p:ph idx="1"/>
          </p:nvPr>
        </p:nvPicPr>
        <p:blipFill>
          <a:blip r:embed="rId3" cstate="print"/>
          <a:stretch>
            <a:fillRect/>
          </a:stretch>
        </p:blipFill>
        <p:spPr>
          <a:xfrm>
            <a:off x="1268938" y="1004770"/>
            <a:ext cx="6903462" cy="512139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New Picture (34).bmp"/>
          <p:cNvPicPr>
            <a:picLocks noGrp="1" noChangeAspect="1"/>
          </p:cNvPicPr>
          <p:nvPr>
            <p:ph idx="1"/>
          </p:nvPr>
        </p:nvPicPr>
        <p:blipFill>
          <a:blip r:embed="rId3" cstate="print"/>
          <a:stretch>
            <a:fillRect/>
          </a:stretch>
        </p:blipFill>
        <p:spPr>
          <a:xfrm>
            <a:off x="1043608" y="836712"/>
            <a:ext cx="7431265" cy="5289451"/>
          </a:xfrm>
        </p:spPr>
      </p:pic>
      <p:sp>
        <p:nvSpPr>
          <p:cNvPr id="5" name="Oval 4"/>
          <p:cNvSpPr/>
          <p:nvPr/>
        </p:nvSpPr>
        <p:spPr>
          <a:xfrm>
            <a:off x="4067944" y="764704"/>
            <a:ext cx="324036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p:cNvSpPr/>
          <p:nvPr/>
        </p:nvSpPr>
        <p:spPr>
          <a:xfrm>
            <a:off x="3995936" y="2852936"/>
            <a:ext cx="324036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600200"/>
          <a:ext cx="8075240" cy="2044824"/>
        </p:xfrm>
        <a:graphic>
          <a:graphicData uri="http://schemas.openxmlformats.org/drawingml/2006/table">
            <a:tbl>
              <a:tblPr/>
              <a:tblGrid>
                <a:gridCol w="5893778"/>
                <a:gridCol w="2181462"/>
              </a:tblGrid>
              <a:tr h="511206">
                <a:tc>
                  <a:txBody>
                    <a:bodyPr/>
                    <a:lstStyle/>
                    <a:p>
                      <a:pPr algn="l" fontAlgn="b"/>
                      <a:r>
                        <a:rPr lang="en-GB" sz="1800" b="0" i="0" u="none" strike="noStrike" dirty="0">
                          <a:solidFill>
                            <a:schemeClr val="tx2">
                              <a:lumMod val="75000"/>
                            </a:schemeClr>
                          </a:solidFill>
                          <a:latin typeface="Calibri"/>
                        </a:rPr>
                        <a:t>Lots to 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33,318</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511206">
                <a:tc>
                  <a:txBody>
                    <a:bodyPr/>
                    <a:lstStyle/>
                    <a:p>
                      <a:pPr algn="l" fontAlgn="b"/>
                      <a:r>
                        <a:rPr lang="en-GB" sz="1800" b="0" i="0" u="none" strike="noStrike" dirty="0">
                          <a:solidFill>
                            <a:schemeClr val="tx2">
                              <a:lumMod val="75000"/>
                            </a:schemeClr>
                          </a:solidFill>
                          <a:latin typeface="Calibri"/>
                        </a:rPr>
                        <a:t>Festivals and Events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25,752</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511206">
                <a:tc>
                  <a:txBody>
                    <a:bodyPr/>
                    <a:lstStyle/>
                    <a:p>
                      <a:pPr algn="l" fontAlgn="b"/>
                      <a:r>
                        <a:rPr lang="en-GB" sz="1800" b="0" i="0" u="none" strike="noStrike" dirty="0">
                          <a:solidFill>
                            <a:schemeClr val="tx2">
                              <a:lumMod val="75000"/>
                            </a:schemeClr>
                          </a:solidFill>
                          <a:latin typeface="Calibri"/>
                        </a:rPr>
                        <a:t>Dogs on Beaches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a:solidFill>
                            <a:schemeClr val="tx2">
                              <a:lumMod val="75000"/>
                            </a:schemeClr>
                          </a:solidFill>
                          <a:latin typeface="Calibri"/>
                        </a:rPr>
                        <a:t>21,263</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11206">
                <a:tc>
                  <a:txBody>
                    <a:bodyPr/>
                    <a:lstStyle/>
                    <a:p>
                      <a:pPr algn="l" fontAlgn="b"/>
                      <a:r>
                        <a:rPr lang="en-GB" sz="1800" b="0" i="0" u="none" strike="noStrike" dirty="0">
                          <a:solidFill>
                            <a:schemeClr val="tx2">
                              <a:lumMod val="75000"/>
                            </a:schemeClr>
                          </a:solidFill>
                          <a:latin typeface="Calibri"/>
                        </a:rPr>
                        <a:t>Events Calendar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18,302</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New Picture (35).bmp"/>
          <p:cNvPicPr>
            <a:picLocks noGrp="1" noChangeAspect="1"/>
          </p:cNvPicPr>
          <p:nvPr>
            <p:ph idx="1"/>
          </p:nvPr>
        </p:nvPicPr>
        <p:blipFill>
          <a:blip r:embed="rId3" cstate="print"/>
          <a:stretch>
            <a:fillRect/>
          </a:stretch>
        </p:blipFill>
        <p:spPr>
          <a:xfrm>
            <a:off x="1619672" y="406960"/>
            <a:ext cx="5832648" cy="608595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New Picture (36).bmp"/>
          <p:cNvPicPr>
            <a:picLocks noGrp="1" noChangeAspect="1"/>
          </p:cNvPicPr>
          <p:nvPr>
            <p:ph idx="1"/>
          </p:nvPr>
        </p:nvPicPr>
        <p:blipFill>
          <a:blip r:embed="rId3" cstate="print"/>
          <a:stretch>
            <a:fillRect/>
          </a:stretch>
        </p:blipFill>
        <p:spPr>
          <a:xfrm>
            <a:off x="1403648" y="659829"/>
            <a:ext cx="6579692" cy="586551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Picture (39).bmp"/>
          <p:cNvPicPr>
            <a:picLocks noChangeAspect="1"/>
          </p:cNvPicPr>
          <p:nvPr/>
        </p:nvPicPr>
        <p:blipFill>
          <a:blip r:embed="rId3" cstate="print"/>
          <a:stretch>
            <a:fillRect/>
          </a:stretch>
        </p:blipFill>
        <p:spPr>
          <a:xfrm>
            <a:off x="1957714" y="157571"/>
            <a:ext cx="5228572" cy="654285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no-kolafra-cyclists4.jpg"/>
          <p:cNvPicPr>
            <a:picLocks noGrp="1" noChangeAspect="1"/>
          </p:cNvPicPr>
          <p:nvPr>
            <p:ph idx="1"/>
          </p:nvPr>
        </p:nvPicPr>
        <p:blipFill>
          <a:blip r:embed="rId3" cstate="print"/>
          <a:stretch>
            <a:fillRect/>
          </a:stretch>
        </p:blipFill>
        <p:spPr>
          <a:xfrm>
            <a:off x="1115616" y="1157335"/>
            <a:ext cx="6624736" cy="529655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otthesame.net/store/images/products/saddlesore2oz.gif"/>
          <p:cNvPicPr>
            <a:picLocks noChangeAspect="1" noChangeArrowheads="1"/>
          </p:cNvPicPr>
          <p:nvPr/>
        </p:nvPicPr>
        <p:blipFill>
          <a:blip r:embed="rId3" cstate="print"/>
          <a:srcRect/>
          <a:stretch>
            <a:fillRect/>
          </a:stretch>
        </p:blipFill>
        <p:spPr bwMode="auto">
          <a:xfrm>
            <a:off x="2339752" y="1700808"/>
            <a:ext cx="3816424" cy="343781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lumMod val="75000"/>
                  </a:schemeClr>
                </a:solidFill>
                <a:latin typeface="Hand Of Sean" pitchFamily="2" charset="-128"/>
                <a:ea typeface="Hand Of Sean" pitchFamily="2" charset="-128"/>
              </a:rPr>
              <a:t>Working with </a:t>
            </a:r>
            <a:r>
              <a:rPr lang="en-GB" dirty="0" smtClean="0">
                <a:solidFill>
                  <a:schemeClr val="tx2">
                    <a:lumMod val="75000"/>
                  </a:schemeClr>
                </a:solidFill>
                <a:latin typeface="Hand Of Sean" pitchFamily="2" charset="-128"/>
                <a:ea typeface="Hand Of Sean" pitchFamily="2" charset="-128"/>
              </a:rPr>
              <a:t>VSD</a:t>
            </a:r>
            <a:endParaRPr lang="en-GB" dirty="0">
              <a:solidFill>
                <a:schemeClr val="tx2">
                  <a:lumMod val="75000"/>
                </a:schemeClr>
              </a:solidFill>
              <a:latin typeface="Hand Of Sean" pitchFamily="2" charset="-128"/>
              <a:ea typeface="Hand Of Sean" pitchFamily="2" charset="-128"/>
            </a:endParaRPr>
          </a:p>
        </p:txBody>
      </p:sp>
      <p:sp>
        <p:nvSpPr>
          <p:cNvPr id="3" name="Content Placeholder 2"/>
          <p:cNvSpPr>
            <a:spLocks noGrp="1"/>
          </p:cNvSpPr>
          <p:nvPr>
            <p:ph idx="1"/>
          </p:nvPr>
        </p:nvSpPr>
        <p:spPr>
          <a:xfrm>
            <a:off x="457200" y="1600200"/>
            <a:ext cx="4906888" cy="4525963"/>
          </a:xfrm>
        </p:spPr>
        <p:txBody>
          <a:bodyPr>
            <a:normAutofit/>
          </a:bodyPr>
          <a:lstStyle/>
          <a:p>
            <a:r>
              <a:rPr lang="en-GB" sz="2400" dirty="0" smtClean="0">
                <a:solidFill>
                  <a:schemeClr val="tx2">
                    <a:lumMod val="75000"/>
                  </a:schemeClr>
                </a:solidFill>
              </a:rPr>
              <a:t>Always looking for events that will bring people to the region to get involved in and promote</a:t>
            </a:r>
            <a:endParaRPr lang="en-GB" sz="2400" dirty="0" smtClean="0">
              <a:solidFill>
                <a:schemeClr val="tx2">
                  <a:lumMod val="75000"/>
                </a:schemeClr>
              </a:solidFill>
            </a:endParaRPr>
          </a:p>
          <a:p>
            <a:r>
              <a:rPr lang="en-GB" sz="2400" dirty="0" smtClean="0">
                <a:solidFill>
                  <a:schemeClr val="tx2">
                    <a:lumMod val="75000"/>
                  </a:schemeClr>
                </a:solidFill>
              </a:rPr>
              <a:t>320,000 visits to our website each year – dedicate a section to the Exe Estuary</a:t>
            </a:r>
          </a:p>
          <a:p>
            <a:r>
              <a:rPr lang="en-GB" sz="2400" dirty="0" smtClean="0">
                <a:solidFill>
                  <a:schemeClr val="tx2">
                    <a:lumMod val="75000"/>
                  </a:schemeClr>
                </a:solidFill>
              </a:rPr>
              <a:t>22,000 visitors on our database – interested in stories, promotions and events</a:t>
            </a:r>
            <a:endParaRPr lang="en-GB" sz="2400" dirty="0">
              <a:solidFill>
                <a:schemeClr val="tx2">
                  <a:lumMod val="75000"/>
                </a:schemeClr>
              </a:solidFill>
            </a:endParaRPr>
          </a:p>
        </p:txBody>
      </p:sp>
      <p:grpSp>
        <p:nvGrpSpPr>
          <p:cNvPr id="4" name="Group 3"/>
          <p:cNvGrpSpPr/>
          <p:nvPr/>
        </p:nvGrpSpPr>
        <p:grpSpPr>
          <a:xfrm>
            <a:off x="5508104" y="1124744"/>
            <a:ext cx="2664296" cy="1656184"/>
            <a:chOff x="539552" y="1511761"/>
            <a:chExt cx="7625917" cy="4611950"/>
          </a:xfrm>
        </p:grpSpPr>
        <p:pic>
          <p:nvPicPr>
            <p:cNvPr id="5" name="Picture 2"/>
            <p:cNvPicPr>
              <a:picLocks noChangeAspect="1" noChangeArrowheads="1"/>
            </p:cNvPicPr>
            <p:nvPr/>
          </p:nvPicPr>
          <p:blipFill>
            <a:blip r:embed="rId3" cstate="print"/>
            <a:srcRect/>
            <a:stretch>
              <a:fillRect/>
            </a:stretch>
          </p:blipFill>
          <p:spPr bwMode="auto">
            <a:xfrm rot="777314">
              <a:off x="4744461" y="1644854"/>
              <a:ext cx="2999037" cy="2521422"/>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a:stretch>
              <a:fillRect/>
            </a:stretch>
          </p:blipFill>
          <p:spPr bwMode="auto">
            <a:xfrm rot="20696013">
              <a:off x="755576" y="3861048"/>
              <a:ext cx="3141870" cy="2116175"/>
            </a:xfrm>
            <a:prstGeom prst="rect">
              <a:avLst/>
            </a:prstGeom>
            <a:noFill/>
            <a:ln w="9525">
              <a:noFill/>
              <a:miter lim="800000"/>
              <a:headEnd/>
              <a:tailEnd/>
            </a:ln>
            <a:effectLst/>
          </p:spPr>
        </p:pic>
        <p:pic>
          <p:nvPicPr>
            <p:cNvPr id="7" name="Picture 4"/>
            <p:cNvPicPr>
              <a:picLocks noChangeAspect="1" noChangeArrowheads="1"/>
            </p:cNvPicPr>
            <p:nvPr/>
          </p:nvPicPr>
          <p:blipFill>
            <a:blip r:embed="rId5" cstate="print"/>
            <a:srcRect/>
            <a:stretch>
              <a:fillRect/>
            </a:stretch>
          </p:blipFill>
          <p:spPr bwMode="auto">
            <a:xfrm rot="21134812">
              <a:off x="3707904" y="3573016"/>
              <a:ext cx="3459061" cy="2550695"/>
            </a:xfrm>
            <a:prstGeom prst="rect">
              <a:avLst/>
            </a:prstGeom>
            <a:noFill/>
            <a:ln w="9525">
              <a:noFill/>
              <a:miter lim="800000"/>
              <a:headEnd/>
              <a:tailEnd/>
            </a:ln>
            <a:effectLst/>
          </p:spPr>
        </p:pic>
        <p:pic>
          <p:nvPicPr>
            <p:cNvPr id="8" name="Picture 6" descr="Daily Star">
              <a:hlinkClick r:id="rId6"/>
            </p:cNvPr>
            <p:cNvPicPr>
              <a:picLocks noChangeAspect="1" noChangeArrowheads="1"/>
            </p:cNvPicPr>
            <p:nvPr/>
          </p:nvPicPr>
          <p:blipFill>
            <a:blip r:embed="rId7" cstate="print"/>
            <a:srcRect/>
            <a:stretch>
              <a:fillRect/>
            </a:stretch>
          </p:blipFill>
          <p:spPr bwMode="auto">
            <a:xfrm>
              <a:off x="6516216" y="4509120"/>
              <a:ext cx="1649253" cy="1064518"/>
            </a:xfrm>
            <a:prstGeom prst="rect">
              <a:avLst/>
            </a:prstGeom>
            <a:noFill/>
          </p:spPr>
        </p:pic>
        <p:pic>
          <p:nvPicPr>
            <p:cNvPr id="9" name="Picture 8" descr="http://www.visitsouthdevon.co.uk/dbimgs/timestotnes-1.jpg"/>
            <p:cNvPicPr>
              <a:picLocks noChangeAspect="1" noChangeArrowheads="1"/>
            </p:cNvPicPr>
            <p:nvPr/>
          </p:nvPicPr>
          <p:blipFill>
            <a:blip r:embed="rId8" cstate="print"/>
            <a:srcRect/>
            <a:stretch>
              <a:fillRect/>
            </a:stretch>
          </p:blipFill>
          <p:spPr bwMode="auto">
            <a:xfrm rot="20643185">
              <a:off x="2127265" y="1511761"/>
              <a:ext cx="2182439" cy="2952328"/>
            </a:xfrm>
            <a:prstGeom prst="rect">
              <a:avLst/>
            </a:prstGeom>
            <a:noFill/>
          </p:spPr>
        </p:pic>
        <p:pic>
          <p:nvPicPr>
            <p:cNvPr id="10" name="Picture 10" descr="THE TIMES">
              <a:hlinkClick r:id="rId9"/>
            </p:cNvPr>
            <p:cNvPicPr>
              <a:picLocks noChangeAspect="1" noChangeArrowheads="1"/>
            </p:cNvPicPr>
            <p:nvPr/>
          </p:nvPicPr>
          <p:blipFill>
            <a:blip r:embed="rId10" cstate="print"/>
            <a:srcRect/>
            <a:stretch>
              <a:fillRect/>
            </a:stretch>
          </p:blipFill>
          <p:spPr bwMode="auto">
            <a:xfrm>
              <a:off x="683568" y="2708920"/>
              <a:ext cx="3589412" cy="429169"/>
            </a:xfrm>
            <a:prstGeom prst="rect">
              <a:avLst/>
            </a:prstGeom>
            <a:noFill/>
          </p:spPr>
        </p:pic>
        <p:pic>
          <p:nvPicPr>
            <p:cNvPr id="11" name="Picture 16" descr="http://www.layzellpr.com/uploads/4056ab4cb074b01c.jpg"/>
            <p:cNvPicPr>
              <a:picLocks noChangeAspect="1" noChangeArrowheads="1"/>
            </p:cNvPicPr>
            <p:nvPr/>
          </p:nvPicPr>
          <p:blipFill>
            <a:blip r:embed="rId11" cstate="print"/>
            <a:srcRect/>
            <a:stretch>
              <a:fillRect/>
            </a:stretch>
          </p:blipFill>
          <p:spPr bwMode="auto">
            <a:xfrm>
              <a:off x="539552" y="4941168"/>
              <a:ext cx="3744416" cy="454771"/>
            </a:xfrm>
            <a:prstGeom prst="rect">
              <a:avLst/>
            </a:prstGeom>
            <a:noFill/>
          </p:spPr>
        </p:pic>
      </p:grpSp>
      <p:pic>
        <p:nvPicPr>
          <p:cNvPr id="12" name="Picture 11" descr="New Picture (26).bmp"/>
          <p:cNvPicPr>
            <a:picLocks noChangeAspect="1"/>
          </p:cNvPicPr>
          <p:nvPr/>
        </p:nvPicPr>
        <p:blipFill>
          <a:blip r:embed="rId12" cstate="print"/>
          <a:stretch>
            <a:fillRect/>
          </a:stretch>
        </p:blipFill>
        <p:spPr>
          <a:xfrm>
            <a:off x="6012160" y="2636912"/>
            <a:ext cx="2764570" cy="1944216"/>
          </a:xfrm>
          <a:prstGeom prst="rect">
            <a:avLst/>
          </a:prstGeom>
        </p:spPr>
      </p:pic>
      <p:grpSp>
        <p:nvGrpSpPr>
          <p:cNvPr id="13" name="Group 12"/>
          <p:cNvGrpSpPr/>
          <p:nvPr/>
        </p:nvGrpSpPr>
        <p:grpSpPr>
          <a:xfrm>
            <a:off x="5220072" y="4005064"/>
            <a:ext cx="2706954" cy="2636912"/>
            <a:chOff x="1331640" y="1533117"/>
            <a:chExt cx="6595386" cy="5136243"/>
          </a:xfrm>
        </p:grpSpPr>
        <p:pic>
          <p:nvPicPr>
            <p:cNvPr id="14" name="Picture 13" descr="New Picture (21).bmp"/>
            <p:cNvPicPr>
              <a:picLocks noChangeAspect="1"/>
            </p:cNvPicPr>
            <p:nvPr/>
          </p:nvPicPr>
          <p:blipFill>
            <a:blip r:embed="rId13" cstate="print"/>
            <a:stretch>
              <a:fillRect/>
            </a:stretch>
          </p:blipFill>
          <p:spPr>
            <a:xfrm>
              <a:off x="1331640" y="1533117"/>
              <a:ext cx="3431988" cy="4610053"/>
            </a:xfrm>
            <a:prstGeom prst="rect">
              <a:avLst/>
            </a:prstGeom>
          </p:spPr>
        </p:pic>
        <p:pic>
          <p:nvPicPr>
            <p:cNvPr id="15" name="Picture 14" descr="New Picture (23).bmp"/>
            <p:cNvPicPr>
              <a:picLocks noChangeAspect="1"/>
            </p:cNvPicPr>
            <p:nvPr/>
          </p:nvPicPr>
          <p:blipFill>
            <a:blip r:embed="rId14" cstate="print"/>
            <a:stretch>
              <a:fillRect/>
            </a:stretch>
          </p:blipFill>
          <p:spPr>
            <a:xfrm>
              <a:off x="3579034" y="4005064"/>
              <a:ext cx="3009189" cy="2664296"/>
            </a:xfrm>
            <a:prstGeom prst="rect">
              <a:avLst/>
            </a:prstGeom>
          </p:spPr>
        </p:pic>
        <p:pic>
          <p:nvPicPr>
            <p:cNvPr id="16" name="Picture 15" descr="New Picture (22).bmp"/>
            <p:cNvPicPr>
              <a:picLocks noChangeAspect="1"/>
            </p:cNvPicPr>
            <p:nvPr/>
          </p:nvPicPr>
          <p:blipFill>
            <a:blip r:embed="rId15" cstate="print"/>
            <a:stretch>
              <a:fillRect/>
            </a:stretch>
          </p:blipFill>
          <p:spPr>
            <a:xfrm>
              <a:off x="4427983" y="1844824"/>
              <a:ext cx="1643221" cy="2132856"/>
            </a:xfrm>
            <a:prstGeom prst="rect">
              <a:avLst/>
            </a:prstGeom>
          </p:spPr>
        </p:pic>
        <p:pic>
          <p:nvPicPr>
            <p:cNvPr id="17" name="Picture 16" descr="New Picture (20).bmp"/>
            <p:cNvPicPr>
              <a:picLocks noChangeAspect="1"/>
            </p:cNvPicPr>
            <p:nvPr/>
          </p:nvPicPr>
          <p:blipFill>
            <a:blip r:embed="rId16" cstate="print"/>
            <a:stretch>
              <a:fillRect/>
            </a:stretch>
          </p:blipFill>
          <p:spPr>
            <a:xfrm>
              <a:off x="5580111" y="2132856"/>
              <a:ext cx="2346915" cy="2564904"/>
            </a:xfrm>
            <a:prstGeom prst="rect">
              <a:avLst/>
            </a:prstGeom>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130425"/>
            <a:ext cx="7772400" cy="1470025"/>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0" i="0" u="none" strike="noStrike" kern="1200" cap="none" spc="0" normalizeH="0" baseline="0" noProof="0" dirty="0" smtClean="0">
                <a:ln>
                  <a:noFill/>
                </a:ln>
                <a:solidFill>
                  <a:schemeClr val="tx2">
                    <a:lumMod val="75000"/>
                  </a:schemeClr>
                </a:solidFill>
                <a:effectLst/>
                <a:uLnTx/>
                <a:uFillTx/>
                <a:latin typeface="Hand Of Sean" pitchFamily="2" charset="-128"/>
                <a:ea typeface="Hand Of Sean" pitchFamily="2" charset="-128"/>
                <a:cs typeface="+mj-cs"/>
              </a:rPr>
              <a:t>Using the Exe Estuary Trail to help tourism</a:t>
            </a:r>
            <a:r>
              <a:rPr kumimoji="0" lang="en-GB" sz="4800" b="0" i="0" u="none" strike="noStrike" kern="1200" cap="none" spc="0" normalizeH="0" noProof="0" dirty="0" smtClean="0">
                <a:ln>
                  <a:noFill/>
                </a:ln>
                <a:solidFill>
                  <a:schemeClr val="tx2">
                    <a:lumMod val="75000"/>
                  </a:schemeClr>
                </a:solidFill>
                <a:effectLst/>
                <a:uLnTx/>
                <a:uFillTx/>
                <a:latin typeface="Hand Of Sean" pitchFamily="2" charset="-128"/>
                <a:ea typeface="Hand Of Sean" pitchFamily="2" charset="-128"/>
                <a:cs typeface="+mj-cs"/>
              </a:rPr>
              <a:t> </a:t>
            </a:r>
            <a:r>
              <a:rPr kumimoji="0" lang="en-GB" sz="4800" b="0" i="0" u="none" strike="noStrike" kern="1200" cap="none" spc="0" normalizeH="0" baseline="0" noProof="0" dirty="0" smtClean="0">
                <a:ln>
                  <a:noFill/>
                </a:ln>
                <a:solidFill>
                  <a:schemeClr val="tx2">
                    <a:lumMod val="75000"/>
                  </a:schemeClr>
                </a:solidFill>
                <a:effectLst/>
                <a:uLnTx/>
                <a:uFillTx/>
                <a:latin typeface="Hand Of Sean" pitchFamily="2" charset="-128"/>
                <a:ea typeface="Hand Of Sean" pitchFamily="2" charset="-128"/>
                <a:cs typeface="+mj-cs"/>
              </a:rPr>
              <a:t>thrive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6000" dirty="0" smtClean="0">
                <a:solidFill>
                  <a:schemeClr val="tx2">
                    <a:lumMod val="75000"/>
                  </a:schemeClr>
                </a:solidFill>
                <a:latin typeface="Hand Of Sean" pitchFamily="2" charset="-128"/>
                <a:ea typeface="Hand Of Sean" pitchFamily="2" charset="-128"/>
              </a:rPr>
              <a:t>Thank you for listening</a:t>
            </a:r>
            <a:r>
              <a:rPr lang="en-GB" sz="6000" dirty="0" smtClean="0">
                <a:solidFill>
                  <a:schemeClr val="tx2">
                    <a:lumMod val="75000"/>
                  </a:schemeClr>
                </a:solidFill>
                <a:latin typeface="Hand Of Sean" pitchFamily="2" charset="-128"/>
                <a:ea typeface="Hand Of Sean" pitchFamily="2" charset="-128"/>
              </a:rPr>
              <a:t/>
            </a:r>
            <a:br>
              <a:rPr lang="en-GB" sz="6000" dirty="0" smtClean="0">
                <a:solidFill>
                  <a:schemeClr val="tx2">
                    <a:lumMod val="75000"/>
                  </a:schemeClr>
                </a:solidFill>
                <a:latin typeface="Hand Of Sean" pitchFamily="2" charset="-128"/>
                <a:ea typeface="Hand Of Sean" pitchFamily="2" charset="-128"/>
              </a:rPr>
            </a:br>
            <a:r>
              <a:rPr lang="en-GB" dirty="0" smtClean="0">
                <a:solidFill>
                  <a:schemeClr val="tx2">
                    <a:lumMod val="75000"/>
                  </a:schemeClr>
                </a:solidFill>
                <a:latin typeface="Hand Of Sean" pitchFamily="2" charset="-128"/>
                <a:ea typeface="Hand Of Sean" pitchFamily="2" charset="-128"/>
              </a:rPr>
              <a:t/>
            </a:r>
            <a:br>
              <a:rPr lang="en-GB" dirty="0" smtClean="0">
                <a:solidFill>
                  <a:schemeClr val="tx2">
                    <a:lumMod val="75000"/>
                  </a:schemeClr>
                </a:solidFill>
                <a:latin typeface="Hand Of Sean" pitchFamily="2" charset="-128"/>
                <a:ea typeface="Hand Of Sean" pitchFamily="2" charset="-128"/>
              </a:rPr>
            </a:br>
            <a:r>
              <a:rPr lang="en-GB" dirty="0" smtClean="0">
                <a:solidFill>
                  <a:schemeClr val="tx2">
                    <a:lumMod val="75000"/>
                  </a:schemeClr>
                </a:solidFill>
                <a:latin typeface="Hand Of Sean" pitchFamily="2" charset="-128"/>
                <a:ea typeface="Hand Of Sean" pitchFamily="2" charset="-128"/>
              </a:rPr>
              <a:t>Visit South Devon</a:t>
            </a:r>
            <a:endParaRPr lang="en-GB" dirty="0">
              <a:solidFill>
                <a:schemeClr val="tx2">
                  <a:lumMod val="75000"/>
                </a:schemeClr>
              </a:solidFill>
              <a:latin typeface="Hand Of Sean" pitchFamily="2" charset="-128"/>
              <a:ea typeface="Hand Of Sean" pitchFamily="2"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lowchart: Alternate Process 27"/>
          <p:cNvSpPr/>
          <p:nvPr/>
        </p:nvSpPr>
        <p:spPr>
          <a:xfrm>
            <a:off x="5364088" y="476672"/>
            <a:ext cx="3672408" cy="936104"/>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23" name="Flowchart: Alternate Process 22"/>
          <p:cNvSpPr/>
          <p:nvPr/>
        </p:nvSpPr>
        <p:spPr>
          <a:xfrm>
            <a:off x="7164288" y="4869532"/>
            <a:ext cx="1800200" cy="576064"/>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22" name="Flowchart: Alternate Process 21"/>
          <p:cNvSpPr/>
          <p:nvPr/>
        </p:nvSpPr>
        <p:spPr>
          <a:xfrm>
            <a:off x="6876256" y="3645024"/>
            <a:ext cx="2016224" cy="792088"/>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21" name="Flowchart: Alternate Process 20"/>
          <p:cNvSpPr/>
          <p:nvPr/>
        </p:nvSpPr>
        <p:spPr>
          <a:xfrm>
            <a:off x="539552" y="5805264"/>
            <a:ext cx="2880320" cy="864096"/>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20" name="Flowchart: Alternate Process 19"/>
          <p:cNvSpPr/>
          <p:nvPr/>
        </p:nvSpPr>
        <p:spPr>
          <a:xfrm>
            <a:off x="179512" y="4653136"/>
            <a:ext cx="2952328" cy="864096"/>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graphicFrame>
        <p:nvGraphicFramePr>
          <p:cNvPr id="4" name="Chart 3"/>
          <p:cNvGraphicFramePr/>
          <p:nvPr/>
        </p:nvGraphicFramePr>
        <p:xfrm>
          <a:off x="251520" y="1700808"/>
          <a:ext cx="4105275" cy="2686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3131840" y="4481736"/>
          <a:ext cx="4320480" cy="2376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nvGraphicFramePr>
        <p:xfrm>
          <a:off x="4499992" y="1628800"/>
          <a:ext cx="3672408" cy="2304256"/>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432048" y="1268760"/>
            <a:ext cx="3419872" cy="738664"/>
          </a:xfrm>
          <a:prstGeom prst="rect">
            <a:avLst/>
          </a:prstGeom>
          <a:noFill/>
        </p:spPr>
        <p:txBody>
          <a:bodyPr wrap="square" rtlCol="0">
            <a:spAutoFit/>
          </a:bodyPr>
          <a:lstStyle/>
          <a:p>
            <a:r>
              <a:rPr lang="en-GB" sz="1200" dirty="0" smtClean="0">
                <a:solidFill>
                  <a:schemeClr val="tx2">
                    <a:lumMod val="75000"/>
                  </a:schemeClr>
                </a:solidFill>
              </a:rPr>
              <a:t>Which of the following appealed to you about South Devon when deciding to book your holiday here?</a:t>
            </a:r>
          </a:p>
          <a:p>
            <a:endParaRPr lang="en-GB" dirty="0"/>
          </a:p>
        </p:txBody>
      </p:sp>
      <p:sp>
        <p:nvSpPr>
          <p:cNvPr id="9" name="TextBox 8"/>
          <p:cNvSpPr txBox="1"/>
          <p:nvPr/>
        </p:nvSpPr>
        <p:spPr>
          <a:xfrm>
            <a:off x="3347864" y="4265712"/>
            <a:ext cx="3386376" cy="276999"/>
          </a:xfrm>
          <a:prstGeom prst="rect">
            <a:avLst/>
          </a:prstGeom>
          <a:noFill/>
        </p:spPr>
        <p:txBody>
          <a:bodyPr wrap="none" rtlCol="0">
            <a:spAutoFit/>
          </a:bodyPr>
          <a:lstStyle/>
          <a:p>
            <a:r>
              <a:rPr lang="en-GB" sz="1200" dirty="0">
                <a:solidFill>
                  <a:schemeClr val="tx2">
                    <a:lumMod val="75000"/>
                  </a:schemeClr>
                </a:solidFill>
              </a:rPr>
              <a:t>How far in advance of your holiday did you book it?</a:t>
            </a:r>
          </a:p>
        </p:txBody>
      </p:sp>
      <p:sp>
        <p:nvSpPr>
          <p:cNvPr id="10" name="TextBox 9"/>
          <p:cNvSpPr txBox="1"/>
          <p:nvPr/>
        </p:nvSpPr>
        <p:spPr>
          <a:xfrm>
            <a:off x="4572000" y="1628800"/>
            <a:ext cx="3051285" cy="553998"/>
          </a:xfrm>
          <a:prstGeom prst="rect">
            <a:avLst/>
          </a:prstGeom>
          <a:noFill/>
        </p:spPr>
        <p:txBody>
          <a:bodyPr wrap="none" rtlCol="0">
            <a:spAutoFit/>
          </a:bodyPr>
          <a:lstStyle/>
          <a:p>
            <a:r>
              <a:rPr lang="en-GB" sz="1200" dirty="0">
                <a:solidFill>
                  <a:schemeClr val="tx2">
                    <a:lumMod val="75000"/>
                  </a:schemeClr>
                </a:solidFill>
              </a:rPr>
              <a:t>What type of accommodation did you stay in?</a:t>
            </a:r>
          </a:p>
          <a:p>
            <a:endParaRPr lang="en-GB" dirty="0"/>
          </a:p>
        </p:txBody>
      </p:sp>
      <p:sp>
        <p:nvSpPr>
          <p:cNvPr id="1027" name="Text Box 3"/>
          <p:cNvSpPr txBox="1">
            <a:spLocks noChangeArrowheads="1"/>
          </p:cNvSpPr>
          <p:nvPr/>
        </p:nvSpPr>
        <p:spPr bwMode="auto">
          <a:xfrm>
            <a:off x="179512" y="4758283"/>
            <a:ext cx="3024336" cy="542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2">
                    <a:lumMod val="50000"/>
                  </a:schemeClr>
                </a:solidFill>
                <a:effectLst/>
                <a:latin typeface="+mj-lt"/>
                <a:cs typeface="Arial" pitchFamily="34" charset="0"/>
              </a:rPr>
              <a:t>80.5% travelled by car to get to South Devon and 76.2% travelled around by car once here.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2">
                    <a:lumMod val="50000"/>
                  </a:schemeClr>
                </a:solidFill>
                <a:effectLst/>
                <a:latin typeface="+mj-lt"/>
                <a:cs typeface="Arial" pitchFamily="34" charset="0"/>
              </a:rPr>
              <a:t>35.2% used public transport once here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Text Box 4"/>
          <p:cNvSpPr txBox="1">
            <a:spLocks noChangeArrowheads="1"/>
          </p:cNvSpPr>
          <p:nvPr/>
        </p:nvSpPr>
        <p:spPr bwMode="auto">
          <a:xfrm>
            <a:off x="7164288" y="4941540"/>
            <a:ext cx="1872208" cy="647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2">
                    <a:lumMod val="50000"/>
                  </a:schemeClr>
                </a:solidFill>
                <a:effectLst/>
                <a:latin typeface="Calibri" pitchFamily="34" charset="0"/>
                <a:cs typeface="Arial" pitchFamily="34" charset="0"/>
              </a:rPr>
              <a:t>72.6% didn’t leave South Devon during their break</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Box 13"/>
          <p:cNvSpPr txBox="1"/>
          <p:nvPr/>
        </p:nvSpPr>
        <p:spPr>
          <a:xfrm>
            <a:off x="1187624" y="404664"/>
            <a:ext cx="4229043" cy="307777"/>
          </a:xfrm>
          <a:prstGeom prst="rect">
            <a:avLst/>
          </a:prstGeom>
          <a:noFill/>
        </p:spPr>
        <p:txBody>
          <a:bodyPr wrap="none" rtlCol="0">
            <a:spAutoFit/>
          </a:bodyPr>
          <a:lstStyle/>
          <a:p>
            <a:r>
              <a:rPr lang="en-GB" sz="1400" dirty="0" smtClean="0">
                <a:solidFill>
                  <a:schemeClr val="tx2">
                    <a:lumMod val="75000"/>
                  </a:schemeClr>
                </a:solidFill>
                <a:latin typeface="Hand Of Sean" pitchFamily="2" charset="-128"/>
                <a:ea typeface="Hand Of Sean" pitchFamily="2" charset="-128"/>
              </a:rPr>
              <a:t>August 2012 Visit South Devon Visitor Survey </a:t>
            </a:r>
            <a:endParaRPr lang="en-GB" sz="1400" dirty="0">
              <a:solidFill>
                <a:schemeClr val="tx2">
                  <a:lumMod val="75000"/>
                </a:schemeClr>
              </a:solidFill>
              <a:latin typeface="Hand Of Sean" pitchFamily="2" charset="-128"/>
              <a:ea typeface="Hand Of Sean" pitchFamily="2" charset="-128"/>
            </a:endParaRPr>
          </a:p>
        </p:txBody>
      </p:sp>
      <p:sp>
        <p:nvSpPr>
          <p:cNvPr id="15" name="Text Box 2"/>
          <p:cNvSpPr txBox="1">
            <a:spLocks noChangeArrowheads="1"/>
          </p:cNvSpPr>
          <p:nvPr/>
        </p:nvSpPr>
        <p:spPr bwMode="auto">
          <a:xfrm>
            <a:off x="6876256" y="3717032"/>
            <a:ext cx="2088232" cy="6480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2">
                    <a:lumMod val="50000"/>
                  </a:schemeClr>
                </a:solidFill>
                <a:effectLst/>
                <a:latin typeface="+mj-lt"/>
                <a:cs typeface="Arial" pitchFamily="34" charset="0"/>
              </a:rPr>
              <a:t>71.9% stated that their holiday to South Devon was </a:t>
            </a:r>
            <a:r>
              <a:rPr kumimoji="0" lang="en-GB" sz="1200" b="1" i="0" u="none" strike="noStrike" cap="none" normalizeH="0" baseline="0" dirty="0" smtClean="0">
                <a:ln>
                  <a:noFill/>
                </a:ln>
                <a:solidFill>
                  <a:schemeClr val="tx2">
                    <a:lumMod val="50000"/>
                  </a:schemeClr>
                </a:solidFill>
                <a:effectLst/>
                <a:latin typeface="+mj-lt"/>
                <a:cs typeface="Arial" pitchFamily="34" charset="0"/>
              </a:rPr>
              <a:t>not</a:t>
            </a:r>
            <a:r>
              <a:rPr kumimoji="0" lang="en-GB" sz="1200" b="0" i="0" u="none" strike="noStrike" cap="none" normalizeH="0" baseline="0" dirty="0" smtClean="0">
                <a:ln>
                  <a:noFill/>
                </a:ln>
                <a:solidFill>
                  <a:schemeClr val="tx2">
                    <a:lumMod val="50000"/>
                  </a:schemeClr>
                </a:solidFill>
                <a:effectLst/>
                <a:latin typeface="+mj-lt"/>
                <a:cs typeface="Arial" pitchFamily="34" charset="0"/>
              </a:rPr>
              <a:t> their only holiday of the year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 Box 3"/>
          <p:cNvSpPr txBox="1">
            <a:spLocks noChangeArrowheads="1"/>
          </p:cNvSpPr>
          <p:nvPr/>
        </p:nvSpPr>
        <p:spPr bwMode="auto">
          <a:xfrm>
            <a:off x="611560" y="5910411"/>
            <a:ext cx="2880320" cy="542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2">
                    <a:lumMod val="50000"/>
                  </a:schemeClr>
                </a:solidFill>
                <a:effectLst/>
                <a:latin typeface="+mj-lt"/>
                <a:cs typeface="Arial" pitchFamily="34" charset="0"/>
              </a:rPr>
              <a:t>48.6% stated that they stayed for between 4 and 7 days.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2">
                    <a:lumMod val="50000"/>
                  </a:schemeClr>
                </a:solidFill>
                <a:effectLst/>
                <a:latin typeface="+mj-lt"/>
                <a:cs typeface="Arial" pitchFamily="34" charset="0"/>
              </a:rPr>
              <a:t>With a further 34.9% staying for 1-4 days.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TextBox 26"/>
          <p:cNvSpPr txBox="1"/>
          <p:nvPr/>
        </p:nvSpPr>
        <p:spPr>
          <a:xfrm>
            <a:off x="5436096" y="548680"/>
            <a:ext cx="3779912" cy="830997"/>
          </a:xfrm>
          <a:prstGeom prst="rect">
            <a:avLst/>
          </a:prstGeom>
          <a:noFill/>
        </p:spPr>
        <p:txBody>
          <a:bodyPr wrap="square" rtlCol="0">
            <a:spAutoFit/>
          </a:bodyPr>
          <a:lstStyle/>
          <a:p>
            <a:r>
              <a:rPr lang="en-GB" sz="1200" dirty="0" smtClean="0">
                <a:solidFill>
                  <a:schemeClr val="tx2">
                    <a:lumMod val="50000"/>
                  </a:schemeClr>
                </a:solidFill>
              </a:rPr>
              <a:t>When asked how they researched and planned  their holiday 82.9% used the internet, 38.9%  used free area guides, recommendations from friends scored 21.3% </a:t>
            </a:r>
          </a:p>
          <a:p>
            <a:r>
              <a:rPr lang="en-GB" sz="1200" dirty="0" smtClean="0">
                <a:solidFill>
                  <a:schemeClr val="tx2">
                    <a:lumMod val="50000"/>
                  </a:schemeClr>
                </a:solidFill>
              </a:rPr>
              <a:t>and paid for guide books only scored 5% </a:t>
            </a:r>
            <a:endParaRPr lang="en-GB" sz="12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686800" cy="1143000"/>
          </a:xfrm>
        </p:spPr>
        <p:txBody>
          <a:bodyPr/>
          <a:lstStyle/>
          <a:p>
            <a:r>
              <a:rPr lang="en-GB" dirty="0" smtClean="0">
                <a:solidFill>
                  <a:schemeClr val="tx2">
                    <a:lumMod val="75000"/>
                  </a:schemeClr>
                </a:solidFill>
                <a:latin typeface="Hand Of Sean" pitchFamily="2" charset="-128"/>
                <a:ea typeface="Hand Of Sean" pitchFamily="2" charset="-128"/>
              </a:rPr>
              <a:t>www.visitsouthdevon.co.uk</a:t>
            </a:r>
            <a:endParaRPr lang="en-GB" dirty="0">
              <a:solidFill>
                <a:schemeClr val="tx2">
                  <a:lumMod val="75000"/>
                </a:schemeClr>
              </a:solidFill>
              <a:latin typeface="Hand Of Sean" pitchFamily="2" charset="-128"/>
              <a:ea typeface="Hand Of Sean" pitchFamily="2" charset="-128"/>
            </a:endParaRPr>
          </a:p>
        </p:txBody>
      </p:sp>
      <p:graphicFrame>
        <p:nvGraphicFramePr>
          <p:cNvPr id="4" name="Content Placeholder 3"/>
          <p:cNvGraphicFramePr>
            <a:graphicFrameLocks noGrp="1"/>
          </p:cNvGraphicFramePr>
          <p:nvPr>
            <p:ph idx="1"/>
          </p:nvPr>
        </p:nvGraphicFramePr>
        <p:xfrm>
          <a:off x="683568" y="1484787"/>
          <a:ext cx="7776864" cy="4464493"/>
        </p:xfrm>
        <a:graphic>
          <a:graphicData uri="http://schemas.openxmlformats.org/drawingml/2006/table">
            <a:tbl>
              <a:tblPr/>
              <a:tblGrid>
                <a:gridCol w="5676006"/>
                <a:gridCol w="2100858"/>
              </a:tblGrid>
              <a:tr h="405863">
                <a:tc>
                  <a:txBody>
                    <a:bodyPr/>
                    <a:lstStyle/>
                    <a:p>
                      <a:pPr algn="l" fontAlgn="b"/>
                      <a:endParaRPr lang="en-GB" sz="12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chemeClr val="tx2">
                              <a:lumMod val="75000"/>
                            </a:schemeClr>
                          </a:solidFill>
                          <a:latin typeface="Calibri"/>
                        </a:rPr>
                        <a:t>Page Views</a:t>
                      </a:r>
                      <a:endParaRPr lang="en-GB" sz="1800" b="0" i="0" u="none" strike="noStrike" dirty="0">
                        <a:solidFill>
                          <a:schemeClr val="tx2">
                            <a:lumMod val="75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863">
                <a:tc>
                  <a:txBody>
                    <a:bodyPr/>
                    <a:lstStyle/>
                    <a:p>
                      <a:pPr algn="l" fontAlgn="b"/>
                      <a:r>
                        <a:rPr lang="en-GB" sz="1800" b="0" i="0" u="none" strike="noStrike" dirty="0">
                          <a:solidFill>
                            <a:schemeClr val="tx2">
                              <a:lumMod val="75000"/>
                            </a:schemeClr>
                          </a:solidFill>
                          <a:latin typeface="Calibri"/>
                        </a:rPr>
                        <a:t>Home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a:solidFill>
                            <a:schemeClr val="tx2">
                              <a:lumMod val="75000"/>
                            </a:schemeClr>
                          </a:solidFill>
                          <a:latin typeface="Calibri"/>
                        </a:rPr>
                        <a:t>75,062</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5863">
                <a:tc>
                  <a:txBody>
                    <a:bodyPr/>
                    <a:lstStyle/>
                    <a:p>
                      <a:pPr algn="l" fontAlgn="b"/>
                      <a:r>
                        <a:rPr lang="en-GB" sz="1800" b="0" i="0" u="none" strike="noStrike" dirty="0">
                          <a:solidFill>
                            <a:schemeClr val="tx2">
                              <a:lumMod val="75000"/>
                            </a:schemeClr>
                          </a:solidFill>
                          <a:latin typeface="Calibri"/>
                        </a:rPr>
                        <a:t>Lots to 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33,318</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05863">
                <a:tc>
                  <a:txBody>
                    <a:bodyPr/>
                    <a:lstStyle/>
                    <a:p>
                      <a:pPr algn="l" fontAlgn="b"/>
                      <a:r>
                        <a:rPr lang="en-GB" sz="1800" b="0" i="0" u="none" strike="noStrike" dirty="0">
                          <a:solidFill>
                            <a:schemeClr val="tx2">
                              <a:lumMod val="75000"/>
                            </a:schemeClr>
                          </a:solidFill>
                          <a:latin typeface="Calibri"/>
                        </a:rPr>
                        <a:t>Festivals and Events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25,752</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05863">
                <a:tc>
                  <a:txBody>
                    <a:bodyPr/>
                    <a:lstStyle/>
                    <a:p>
                      <a:pPr algn="l" fontAlgn="b"/>
                      <a:r>
                        <a:rPr lang="en-GB" sz="1800" b="0" i="0" u="none" strike="noStrike" dirty="0">
                          <a:solidFill>
                            <a:schemeClr val="tx2">
                              <a:lumMod val="75000"/>
                            </a:schemeClr>
                          </a:solidFill>
                          <a:latin typeface="Calibri"/>
                        </a:rPr>
                        <a:t>Dogs on Beaches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a:solidFill>
                            <a:schemeClr val="tx2">
                              <a:lumMod val="75000"/>
                            </a:schemeClr>
                          </a:solidFill>
                          <a:latin typeface="Calibri"/>
                        </a:rPr>
                        <a:t>21,263</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5863">
                <a:tc>
                  <a:txBody>
                    <a:bodyPr/>
                    <a:lstStyle/>
                    <a:p>
                      <a:pPr algn="l" fontAlgn="b"/>
                      <a:r>
                        <a:rPr lang="en-GB" sz="1800" b="0" i="0" u="none" strike="noStrike" dirty="0">
                          <a:solidFill>
                            <a:schemeClr val="tx2">
                              <a:lumMod val="75000"/>
                            </a:schemeClr>
                          </a:solidFill>
                          <a:latin typeface="Calibri"/>
                        </a:rPr>
                        <a:t>Events Calendar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18,302</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05863">
                <a:tc>
                  <a:txBody>
                    <a:bodyPr/>
                    <a:lstStyle/>
                    <a:p>
                      <a:pPr algn="l" fontAlgn="b"/>
                      <a:r>
                        <a:rPr lang="en-GB" sz="1800" b="0" i="0" u="none" strike="noStrike" dirty="0">
                          <a:solidFill>
                            <a:schemeClr val="tx2">
                              <a:lumMod val="75000"/>
                            </a:schemeClr>
                          </a:solidFill>
                          <a:latin typeface="Calibri"/>
                        </a:rPr>
                        <a:t>Where to Stay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a:solidFill>
                            <a:schemeClr val="tx2">
                              <a:lumMod val="75000"/>
                            </a:schemeClr>
                          </a:solidFill>
                          <a:latin typeface="Calibri"/>
                        </a:rPr>
                        <a:t>16,783</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5863">
                <a:tc>
                  <a:txBody>
                    <a:bodyPr/>
                    <a:lstStyle/>
                    <a:p>
                      <a:pPr algn="l" fontAlgn="b"/>
                      <a:r>
                        <a:rPr lang="en-GB" sz="1800" b="0" i="0" u="none" strike="noStrike" dirty="0">
                          <a:solidFill>
                            <a:schemeClr val="tx2">
                              <a:lumMod val="75000"/>
                            </a:schemeClr>
                          </a:solidFill>
                          <a:latin typeface="Calibri"/>
                        </a:rPr>
                        <a:t>South Devon Map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13,043</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05863">
                <a:tc>
                  <a:txBody>
                    <a:bodyPr/>
                    <a:lstStyle/>
                    <a:p>
                      <a:pPr algn="l" fontAlgn="b"/>
                      <a:r>
                        <a:rPr lang="en-GB" sz="1800" b="0" i="0" u="none" strike="noStrike" dirty="0">
                          <a:solidFill>
                            <a:schemeClr val="tx2">
                              <a:lumMod val="75000"/>
                            </a:schemeClr>
                          </a:solidFill>
                          <a:latin typeface="Calibri"/>
                        </a:rPr>
                        <a:t>Explore South Devon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11,915</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05863">
                <a:tc>
                  <a:txBody>
                    <a:bodyPr/>
                    <a:lstStyle/>
                    <a:p>
                      <a:pPr algn="l" fontAlgn="b"/>
                      <a:r>
                        <a:rPr lang="en-GB" sz="1800" b="0" i="0" u="none" strike="noStrike" dirty="0">
                          <a:solidFill>
                            <a:schemeClr val="tx2">
                              <a:lumMod val="75000"/>
                            </a:schemeClr>
                          </a:solidFill>
                          <a:latin typeface="Calibri"/>
                        </a:rPr>
                        <a:t>Information and Map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a:solidFill>
                            <a:schemeClr val="tx2">
                              <a:lumMod val="75000"/>
                            </a:schemeClr>
                          </a:solidFill>
                          <a:latin typeface="Calibri"/>
                        </a:rPr>
                        <a:t>10,336</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05863">
                <a:tc>
                  <a:txBody>
                    <a:bodyPr/>
                    <a:lstStyle/>
                    <a:p>
                      <a:pPr algn="l" fontAlgn="b"/>
                      <a:r>
                        <a:rPr lang="en-GB" sz="1800" b="0" i="0" u="none" strike="noStrike" dirty="0">
                          <a:solidFill>
                            <a:schemeClr val="tx2">
                              <a:lumMod val="75000"/>
                            </a:schemeClr>
                          </a:solidFill>
                          <a:latin typeface="Calibri"/>
                        </a:rPr>
                        <a:t>Special Breaks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a:solidFill>
                            <a:schemeClr val="tx2">
                              <a:lumMod val="75000"/>
                            </a:schemeClr>
                          </a:solidFill>
                          <a:latin typeface="Calibri"/>
                        </a:rPr>
                        <a:t>10,329</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nvGraphicFramePr>
        <p:xfrm>
          <a:off x="539552" y="3933056"/>
          <a:ext cx="7776864" cy="2435178"/>
        </p:xfrm>
        <a:graphic>
          <a:graphicData uri="http://schemas.openxmlformats.org/drawingml/2006/table">
            <a:tbl>
              <a:tblPr/>
              <a:tblGrid>
                <a:gridCol w="5676006"/>
                <a:gridCol w="2100858"/>
              </a:tblGrid>
              <a:tr h="405863">
                <a:tc>
                  <a:txBody>
                    <a:bodyPr/>
                    <a:lstStyle/>
                    <a:p>
                      <a:pPr algn="l" fontAlgn="b"/>
                      <a:endParaRPr lang="en-GB" sz="12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800" b="0" i="0" u="none" strike="noStrike" dirty="0" smtClean="0">
                          <a:solidFill>
                            <a:schemeClr val="tx2">
                              <a:lumMod val="75000"/>
                            </a:schemeClr>
                          </a:solidFill>
                          <a:latin typeface="Calibri"/>
                        </a:rPr>
                        <a:t>Page Views</a:t>
                      </a:r>
                      <a:endParaRPr lang="en-GB" sz="1800" b="0" i="0" u="none" strike="noStrike" dirty="0">
                        <a:solidFill>
                          <a:schemeClr val="tx2">
                            <a:lumMod val="75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863">
                <a:tc>
                  <a:txBody>
                    <a:bodyPr/>
                    <a:lstStyle/>
                    <a:p>
                      <a:pPr algn="l" fontAlgn="b"/>
                      <a:r>
                        <a:rPr lang="en-GB" sz="1800" b="0" i="0" u="none" strike="noStrike" dirty="0" smtClean="0">
                          <a:solidFill>
                            <a:schemeClr val="tx2">
                              <a:lumMod val="75000"/>
                            </a:schemeClr>
                          </a:solidFill>
                          <a:latin typeface="Calibri"/>
                        </a:rPr>
                        <a:t>Lots to Do</a:t>
                      </a:r>
                      <a:r>
                        <a:rPr lang="en-GB" sz="1800" b="0" i="0" u="none" strike="noStrike" baseline="0" dirty="0" smtClean="0">
                          <a:solidFill>
                            <a:schemeClr val="tx2">
                              <a:lumMod val="75000"/>
                            </a:schemeClr>
                          </a:solidFill>
                          <a:latin typeface="Calibri"/>
                        </a:rPr>
                        <a:t> – Cycling</a:t>
                      </a:r>
                      <a:endParaRPr lang="en-GB" sz="1800" b="0" i="0" u="none" strike="noStrike" dirty="0">
                        <a:solidFill>
                          <a:schemeClr val="tx2">
                            <a:lumMod val="75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fontAlgn="t"/>
                      <a:r>
                        <a:rPr lang="en-GB" sz="1800" b="0" i="0" u="none" strike="noStrike" dirty="0" smtClean="0">
                          <a:solidFill>
                            <a:schemeClr val="tx2">
                              <a:lumMod val="75000"/>
                            </a:schemeClr>
                          </a:solidFill>
                          <a:latin typeface="Calibri"/>
                        </a:rPr>
                        <a:t>2,701</a:t>
                      </a:r>
                      <a:endParaRPr lang="en-GB" sz="1800" b="0" i="0" u="none" strike="noStrike" dirty="0">
                        <a:solidFill>
                          <a:schemeClr val="tx2">
                            <a:lumMod val="75000"/>
                          </a:schemeClr>
                        </a:solidFill>
                        <a:latin typeface="Calibri"/>
                      </a:endParaRP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405863">
                <a:tc>
                  <a:txBody>
                    <a:bodyPr/>
                    <a:lstStyle/>
                    <a:p>
                      <a:pPr algn="l" fontAlgn="b"/>
                      <a:r>
                        <a:rPr lang="en-GB" sz="1800" b="0" i="0" u="none" strike="noStrike" dirty="0" smtClean="0">
                          <a:solidFill>
                            <a:schemeClr val="tx2">
                              <a:lumMod val="75000"/>
                            </a:schemeClr>
                          </a:solidFill>
                          <a:latin typeface="Calibri"/>
                        </a:rPr>
                        <a:t>Lots to Do - Walking</a:t>
                      </a:r>
                      <a:endParaRPr lang="en-GB" sz="1800" b="0" i="0" u="none" strike="noStrike" dirty="0">
                        <a:solidFill>
                          <a:schemeClr val="tx2">
                            <a:lumMod val="75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smtClean="0">
                          <a:solidFill>
                            <a:schemeClr val="tx2">
                              <a:lumMod val="75000"/>
                            </a:schemeClr>
                          </a:solidFill>
                          <a:latin typeface="Calibri"/>
                        </a:rPr>
                        <a:t>2,070</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5863">
                <a:tc>
                  <a:txBody>
                    <a:bodyPr/>
                    <a:lstStyle/>
                    <a:p>
                      <a:pPr algn="l" fontAlgn="b"/>
                      <a:r>
                        <a:rPr lang="en-GB" sz="1800" b="0" i="0" u="none" strike="noStrike" dirty="0" smtClean="0">
                          <a:solidFill>
                            <a:schemeClr val="tx2">
                              <a:lumMod val="75000"/>
                            </a:schemeClr>
                          </a:solidFill>
                          <a:latin typeface="Calibri"/>
                        </a:rPr>
                        <a:t>Lots to Do – Surfing/Watersports</a:t>
                      </a:r>
                      <a:endParaRPr lang="en-GB" sz="1800" b="0" i="0" u="none" strike="noStrike" dirty="0">
                        <a:solidFill>
                          <a:schemeClr val="tx2">
                            <a:lumMod val="75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smtClean="0">
                          <a:solidFill>
                            <a:schemeClr val="tx2">
                              <a:lumMod val="75000"/>
                            </a:schemeClr>
                          </a:solidFill>
                          <a:latin typeface="Calibri"/>
                        </a:rPr>
                        <a:t>1,700</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5863">
                <a:tc>
                  <a:txBody>
                    <a:bodyPr/>
                    <a:lstStyle/>
                    <a:p>
                      <a:pPr algn="l" fontAlgn="b"/>
                      <a:r>
                        <a:rPr lang="en-GB" sz="1800" b="0" i="0" u="none" strike="noStrike" dirty="0" smtClean="0">
                          <a:solidFill>
                            <a:schemeClr val="tx2">
                              <a:lumMod val="75000"/>
                            </a:schemeClr>
                          </a:solidFill>
                          <a:latin typeface="Calibri"/>
                        </a:rPr>
                        <a:t>Lots to Do – Sailing</a:t>
                      </a:r>
                      <a:endParaRPr lang="en-GB" sz="1800" b="0" i="0" u="none" strike="noStrike" dirty="0">
                        <a:solidFill>
                          <a:schemeClr val="tx2">
                            <a:lumMod val="75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smtClean="0">
                          <a:solidFill>
                            <a:schemeClr val="tx2">
                              <a:lumMod val="75000"/>
                            </a:schemeClr>
                          </a:solidFill>
                          <a:latin typeface="Calibri"/>
                        </a:rPr>
                        <a:t>451</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05863">
                <a:tc>
                  <a:txBody>
                    <a:bodyPr/>
                    <a:lstStyle/>
                    <a:p>
                      <a:pPr algn="l" fontAlgn="b"/>
                      <a:r>
                        <a:rPr lang="en-GB" sz="1800" b="0" i="0" u="none" strike="noStrike" dirty="0" smtClean="0">
                          <a:solidFill>
                            <a:schemeClr val="tx2">
                              <a:lumMod val="75000"/>
                            </a:schemeClr>
                          </a:solidFill>
                          <a:latin typeface="Calibri"/>
                        </a:rPr>
                        <a:t>Lots to Do – Shopping</a:t>
                      </a:r>
                      <a:endParaRPr lang="en-GB" sz="1800" b="0" i="0" u="none" strike="noStrike" dirty="0">
                        <a:solidFill>
                          <a:schemeClr val="tx2">
                            <a:lumMod val="75000"/>
                          </a:schemeClr>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GB" sz="1800" b="0" i="0" u="none" strike="noStrike" dirty="0" smtClean="0">
                          <a:solidFill>
                            <a:schemeClr val="tx2">
                              <a:lumMod val="75000"/>
                            </a:schemeClr>
                          </a:solidFill>
                          <a:latin typeface="Calibri"/>
                        </a:rPr>
                        <a:t>116</a:t>
                      </a:r>
                    </a:p>
                  </a:txBody>
                  <a:tcPr marL="0" marR="17145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pic>
        <p:nvPicPr>
          <p:cNvPr id="5" name="Picture 4" descr="New Picture (38).bmp"/>
          <p:cNvPicPr>
            <a:picLocks noChangeAspect="1"/>
          </p:cNvPicPr>
          <p:nvPr/>
        </p:nvPicPr>
        <p:blipFill>
          <a:blip r:embed="rId3" cstate="print"/>
          <a:stretch>
            <a:fillRect/>
          </a:stretch>
        </p:blipFill>
        <p:spPr>
          <a:xfrm>
            <a:off x="1259632" y="260648"/>
            <a:ext cx="6624736" cy="320976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1259632" y="1772816"/>
            <a:ext cx="6269121" cy="2880320"/>
          </a:xfrm>
          <a:prstGeom prst="flowChartAlternate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lumMod val="50000"/>
                </a:schemeClr>
              </a:solidFill>
            </a:endParaRPr>
          </a:p>
        </p:txBody>
      </p:sp>
      <p:sp>
        <p:nvSpPr>
          <p:cNvPr id="5" name="TextBox 4"/>
          <p:cNvSpPr txBox="1"/>
          <p:nvPr/>
        </p:nvSpPr>
        <p:spPr>
          <a:xfrm>
            <a:off x="1552089" y="1844824"/>
            <a:ext cx="6156176" cy="2677656"/>
          </a:xfrm>
          <a:prstGeom prst="rect">
            <a:avLst/>
          </a:prstGeom>
          <a:noFill/>
        </p:spPr>
        <p:txBody>
          <a:bodyPr wrap="square" rtlCol="0">
            <a:spAutoFit/>
          </a:bodyPr>
          <a:lstStyle/>
          <a:p>
            <a:r>
              <a:rPr lang="en-GB" sz="2800" dirty="0" smtClean="0">
                <a:solidFill>
                  <a:schemeClr val="tx2">
                    <a:lumMod val="50000"/>
                  </a:schemeClr>
                </a:solidFill>
              </a:rPr>
              <a:t>When asked how they researched and planned  their holiday 82.9% used the internet, 38.9%  used free area guides, recommendations from friends scored 21.3% </a:t>
            </a:r>
            <a:r>
              <a:rPr lang="en-GB" sz="2800" dirty="0" smtClean="0">
                <a:solidFill>
                  <a:schemeClr val="tx2">
                    <a:lumMod val="50000"/>
                  </a:schemeClr>
                </a:solidFill>
              </a:rPr>
              <a:t> and </a:t>
            </a:r>
            <a:r>
              <a:rPr lang="en-GB" sz="2800" dirty="0" smtClean="0">
                <a:solidFill>
                  <a:schemeClr val="tx2">
                    <a:lumMod val="50000"/>
                  </a:schemeClr>
                </a:solidFill>
              </a:rPr>
              <a:t>paid for guide books only scored 5% </a:t>
            </a:r>
            <a:endParaRPr lang="en-GB" sz="28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New Picture (31).bmp"/>
          <p:cNvPicPr>
            <a:picLocks noGrp="1" noChangeAspect="1"/>
          </p:cNvPicPr>
          <p:nvPr>
            <p:ph idx="1"/>
          </p:nvPr>
        </p:nvPicPr>
        <p:blipFill>
          <a:blip r:embed="rId3" cstate="print"/>
          <a:stretch>
            <a:fillRect/>
          </a:stretch>
        </p:blipFill>
        <p:spPr>
          <a:xfrm>
            <a:off x="1115616" y="332656"/>
            <a:ext cx="3721402" cy="5942552"/>
          </a:xfrm>
        </p:spPr>
      </p:pic>
      <p:sp>
        <p:nvSpPr>
          <p:cNvPr id="5" name="Oval 4"/>
          <p:cNvSpPr/>
          <p:nvPr/>
        </p:nvSpPr>
        <p:spPr>
          <a:xfrm>
            <a:off x="683568" y="2132856"/>
            <a:ext cx="388843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p:cNvSpPr/>
          <p:nvPr/>
        </p:nvSpPr>
        <p:spPr>
          <a:xfrm>
            <a:off x="827584" y="3717032"/>
            <a:ext cx="3888432"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wine.bmp"/>
          <p:cNvPicPr>
            <a:picLocks noChangeAspect="1"/>
          </p:cNvPicPr>
          <p:nvPr/>
        </p:nvPicPr>
        <p:blipFill>
          <a:blip r:embed="rId4" cstate="print"/>
          <a:stretch>
            <a:fillRect/>
          </a:stretch>
        </p:blipFill>
        <p:spPr>
          <a:xfrm>
            <a:off x="4139953" y="4149080"/>
            <a:ext cx="5004048" cy="803443"/>
          </a:xfrm>
          <a:prstGeom prst="rect">
            <a:avLst/>
          </a:prstGeom>
        </p:spPr>
      </p:pic>
      <p:sp>
        <p:nvSpPr>
          <p:cNvPr id="12" name="Rectangle 11"/>
          <p:cNvSpPr/>
          <p:nvPr/>
        </p:nvSpPr>
        <p:spPr>
          <a:xfrm>
            <a:off x="4139952" y="4149080"/>
            <a:ext cx="4752528" cy="792088"/>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descr="BridgeBike.bmp"/>
          <p:cNvPicPr>
            <a:picLocks noChangeAspect="1"/>
          </p:cNvPicPr>
          <p:nvPr/>
        </p:nvPicPr>
        <p:blipFill>
          <a:blip r:embed="rId5" cstate="print"/>
          <a:stretch>
            <a:fillRect/>
          </a:stretch>
        </p:blipFill>
        <p:spPr>
          <a:xfrm>
            <a:off x="3851920" y="2780928"/>
            <a:ext cx="5220488" cy="792088"/>
          </a:xfrm>
          <a:prstGeom prst="rect">
            <a:avLst/>
          </a:prstGeom>
          <a:ln>
            <a:solidFill>
              <a:schemeClr val="tx2">
                <a:lumMod val="75000"/>
              </a:schemeClr>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New Picture (32).bmp"/>
          <p:cNvPicPr>
            <a:picLocks noGrp="1" noChangeAspect="1"/>
          </p:cNvPicPr>
          <p:nvPr>
            <p:ph idx="1"/>
          </p:nvPr>
        </p:nvPicPr>
        <p:blipFill>
          <a:blip r:embed="rId3" cstate="print"/>
          <a:stretch>
            <a:fillRect/>
          </a:stretch>
        </p:blipFill>
        <p:spPr>
          <a:xfrm>
            <a:off x="1187624" y="1268760"/>
            <a:ext cx="6580375" cy="5000866"/>
          </a:xfrm>
        </p:spPr>
      </p:pic>
      <p:pic>
        <p:nvPicPr>
          <p:cNvPr id="5" name="Picture 4" descr="zoom.bmp"/>
          <p:cNvPicPr>
            <a:picLocks noChangeAspect="1"/>
          </p:cNvPicPr>
          <p:nvPr/>
        </p:nvPicPr>
        <p:blipFill>
          <a:blip r:embed="rId4" cstate="print"/>
          <a:stretch>
            <a:fillRect/>
          </a:stretch>
        </p:blipFill>
        <p:spPr>
          <a:xfrm>
            <a:off x="4982095" y="3429000"/>
            <a:ext cx="4161905" cy="685714"/>
          </a:xfrm>
          <a:prstGeom prst="rect">
            <a:avLst/>
          </a:prstGeom>
        </p:spPr>
      </p:pic>
      <p:sp>
        <p:nvSpPr>
          <p:cNvPr id="6" name="Oval 5"/>
          <p:cNvSpPr/>
          <p:nvPr/>
        </p:nvSpPr>
        <p:spPr>
          <a:xfrm>
            <a:off x="1979712" y="5373216"/>
            <a:ext cx="280831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Up Arrow 6"/>
          <p:cNvSpPr/>
          <p:nvPr/>
        </p:nvSpPr>
        <p:spPr>
          <a:xfrm rot="2137712" flipH="1">
            <a:off x="5384240" y="3982943"/>
            <a:ext cx="45719" cy="187488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Cottage.bmp"/>
          <p:cNvPicPr>
            <a:picLocks noGrp="1" noChangeAspect="1"/>
          </p:cNvPicPr>
          <p:nvPr>
            <p:ph idx="1"/>
          </p:nvPr>
        </p:nvPicPr>
        <p:blipFill>
          <a:blip r:embed="rId3" cstate="print"/>
          <a:stretch>
            <a:fillRect/>
          </a:stretch>
        </p:blipFill>
        <p:spPr>
          <a:xfrm>
            <a:off x="1259632" y="692696"/>
            <a:ext cx="7119905" cy="5328591"/>
          </a:xfrm>
        </p:spPr>
      </p:pic>
      <p:sp>
        <p:nvSpPr>
          <p:cNvPr id="5" name="Oval 4"/>
          <p:cNvSpPr/>
          <p:nvPr/>
        </p:nvSpPr>
        <p:spPr>
          <a:xfrm>
            <a:off x="3779912" y="4149080"/>
            <a:ext cx="93610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3" descr="New Picture (30).bmp"/>
          <p:cNvPicPr>
            <a:picLocks noChangeAspect="1"/>
          </p:cNvPicPr>
          <p:nvPr/>
        </p:nvPicPr>
        <p:blipFill>
          <a:blip r:embed="rId4" cstate="print"/>
          <a:stretch>
            <a:fillRect/>
          </a:stretch>
        </p:blipFill>
        <p:spPr>
          <a:xfrm>
            <a:off x="5286889" y="3610055"/>
            <a:ext cx="3821615" cy="2843281"/>
          </a:xfrm>
          <a:prstGeom prst="rect">
            <a:avLst/>
          </a:prstGeom>
        </p:spPr>
      </p:pic>
      <p:sp>
        <p:nvSpPr>
          <p:cNvPr id="7" name="Oval 6"/>
          <p:cNvSpPr/>
          <p:nvPr/>
        </p:nvSpPr>
        <p:spPr>
          <a:xfrm>
            <a:off x="5868144" y="3933056"/>
            <a:ext cx="1872208" cy="588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1814</Words>
  <Application>Microsoft Office PowerPoint</Application>
  <PresentationFormat>On-screen Show (4:3)</PresentationFormat>
  <Paragraphs>138</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Stephanie Cherrett  Visit South Devon</vt:lpstr>
      <vt:lpstr>Slide 2</vt:lpstr>
      <vt:lpstr>Slide 3</vt:lpstr>
      <vt:lpstr>www.visitsouthdevon.co.uk</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Working with VSD</vt:lpstr>
      <vt:lpstr>Thank you for listening  Visit South Devon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Stephanie Cherrett  Visit South Devon</dc:title>
  <dc:creator>Stephanie</dc:creator>
  <cp:lastModifiedBy>Stephanie</cp:lastModifiedBy>
  <cp:revision>47</cp:revision>
  <dcterms:created xsi:type="dcterms:W3CDTF">2012-11-05T15:16:13Z</dcterms:created>
  <dcterms:modified xsi:type="dcterms:W3CDTF">2012-11-07T15:37:33Z</dcterms:modified>
</cp:coreProperties>
</file>